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B71"/>
    <a:srgbClr val="F98128"/>
    <a:srgbClr val="BAE5FC"/>
    <a:srgbClr val="559F3A"/>
    <a:srgbClr val="FCC52F"/>
    <a:srgbClr val="E5F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64" autoAdjust="0"/>
    <p:restoredTop sz="94660"/>
  </p:normalViewPr>
  <p:slideViewPr>
    <p:cSldViewPr snapToGrid="0">
      <p:cViewPr varScale="1">
        <p:scale>
          <a:sx n="78" d="100"/>
          <a:sy n="78" d="100"/>
        </p:scale>
        <p:origin x="3258" y="96"/>
      </p:cViewPr>
      <p:guideLst/>
    </p:cSldViewPr>
  </p:slideViewPr>
  <p:notesTextViewPr>
    <p:cViewPr>
      <p:scale>
        <a:sx n="1" d="1"/>
        <a:sy n="1" d="1"/>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ersion 1">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8765"/>
            <a:ext cx="6858000" cy="2057911"/>
          </a:xfrm>
          <a:prstGeom prst="rect">
            <a:avLst/>
          </a:prstGeom>
        </p:spPr>
      </p:pic>
      <p:pic>
        <p:nvPicPr>
          <p:cNvPr id="7" name="Bille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217721"/>
            <a:ext cx="2623930" cy="812708"/>
          </a:xfrm>
          <a:prstGeom prst="rect">
            <a:avLst/>
          </a:prstGeom>
        </p:spPr>
      </p:pic>
    </p:spTree>
    <p:extLst>
      <p:ext uri="{BB962C8B-B14F-4D97-AF65-F5344CB8AC3E}">
        <p14:creationId xmlns:p14="http://schemas.microsoft.com/office/powerpoint/2010/main" val="41410705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sion 2">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618"/>
            <a:ext cx="6858000" cy="2057911"/>
          </a:xfrm>
          <a:prstGeom prst="rect">
            <a:avLst/>
          </a:prstGeom>
        </p:spPr>
      </p:pic>
      <p:pic>
        <p:nvPicPr>
          <p:cNvPr id="5" name="Bille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217721"/>
            <a:ext cx="2623930" cy="812708"/>
          </a:xfrm>
          <a:prstGeom prst="rect">
            <a:avLst/>
          </a:prstGeom>
        </p:spPr>
      </p:pic>
    </p:spTree>
    <p:extLst>
      <p:ext uri="{BB962C8B-B14F-4D97-AF65-F5344CB8AC3E}">
        <p14:creationId xmlns:p14="http://schemas.microsoft.com/office/powerpoint/2010/main" val="40838985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rugerdefineret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8800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userDrawn="1"/>
        </p:nvSpPr>
        <p:spPr>
          <a:xfrm>
            <a:off x="0" y="1"/>
            <a:ext cx="6858000" cy="2345634"/>
          </a:xfrm>
          <a:prstGeom prst="rect">
            <a:avLst/>
          </a:prstGeom>
          <a:solidFill>
            <a:srgbClr val="E5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p:nvPr userDrawn="1"/>
        </p:nvSpPr>
        <p:spPr>
          <a:xfrm>
            <a:off x="0" y="9695145"/>
            <a:ext cx="6858000" cy="210854"/>
          </a:xfrm>
          <a:prstGeom prst="rect">
            <a:avLst/>
          </a:prstGeom>
          <a:solidFill>
            <a:srgbClr val="E5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0715316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ajkumar@niwe.res.in"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kstfelt 17"/>
          <p:cNvSpPr txBox="1"/>
          <p:nvPr/>
        </p:nvSpPr>
        <p:spPr>
          <a:xfrm>
            <a:off x="395415" y="2536369"/>
            <a:ext cx="6178783" cy="369332"/>
          </a:xfrm>
          <a:prstGeom prst="rect">
            <a:avLst/>
          </a:prstGeom>
          <a:noFill/>
        </p:spPr>
        <p:txBody>
          <a:bodyPr wrap="square" rtlCol="0">
            <a:spAutoFit/>
          </a:bodyPr>
          <a:lstStyle/>
          <a:p>
            <a:pPr algn="ctr"/>
            <a:r>
              <a:rPr lang="en-US" b="1" dirty="0">
                <a:solidFill>
                  <a:srgbClr val="0C2B71"/>
                </a:solidFill>
                <a:latin typeface="Segoe UI Semibold" panose="020B0702040204020203" pitchFamily="34" charset="0"/>
                <a:cs typeface="Segoe UI Semibold" panose="020B0702040204020203" pitchFamily="34" charset="0"/>
              </a:rPr>
              <a:t>INVITATION </a:t>
            </a:r>
            <a:r>
              <a:rPr lang="en-US" b="1" dirty="0" smtClean="0">
                <a:solidFill>
                  <a:srgbClr val="0C2B71"/>
                </a:solidFill>
                <a:latin typeface="Segoe UI Semibold" panose="020B0702040204020203" pitchFamily="34" charset="0"/>
                <a:cs typeface="Segoe UI Semibold" panose="020B0702040204020203" pitchFamily="34" charset="0"/>
              </a:rPr>
              <a:t>FOR EXTERNAL </a:t>
            </a:r>
            <a:r>
              <a:rPr lang="en-US" b="1" dirty="0">
                <a:solidFill>
                  <a:srgbClr val="0C2B71"/>
                </a:solidFill>
                <a:latin typeface="Segoe UI Semibold" panose="020B0702040204020203" pitchFamily="34" charset="0"/>
                <a:cs typeface="Segoe UI Semibold" panose="020B0702040204020203" pitchFamily="34" charset="0"/>
              </a:rPr>
              <a:t>WORKSHOP </a:t>
            </a:r>
          </a:p>
        </p:txBody>
      </p:sp>
      <p:sp>
        <p:nvSpPr>
          <p:cNvPr id="19" name="Tekstfelt 18"/>
          <p:cNvSpPr txBox="1"/>
          <p:nvPr/>
        </p:nvSpPr>
        <p:spPr>
          <a:xfrm>
            <a:off x="283777" y="3916028"/>
            <a:ext cx="6290421" cy="5816977"/>
          </a:xfrm>
          <a:prstGeom prst="rect">
            <a:avLst/>
          </a:prstGeom>
          <a:noFill/>
        </p:spPr>
        <p:txBody>
          <a:bodyPr wrap="square" rtlCol="0">
            <a:spAutoFit/>
          </a:bodyPr>
          <a:lstStyle/>
          <a:p>
            <a:r>
              <a:rPr lang="en-US" sz="1200" dirty="0">
                <a:latin typeface="Segoe UI Light" panose="020B0502040204020203" pitchFamily="34" charset="0"/>
                <a:cs typeface="Segoe UI Light" panose="020B0502040204020203" pitchFamily="34" charset="0"/>
              </a:rPr>
              <a:t>Dear Sir / Madam,</a:t>
            </a:r>
          </a:p>
          <a:p>
            <a:endParaRPr lang="en-US" sz="1200" dirty="0">
              <a:latin typeface="Segoe UI Light" panose="020B0502040204020203" pitchFamily="34" charset="0"/>
              <a:cs typeface="Segoe UI Light" panose="020B0502040204020203" pitchFamily="34" charset="0"/>
            </a:endParaRPr>
          </a:p>
          <a:p>
            <a:r>
              <a:rPr lang="en-US" sz="1200" dirty="0">
                <a:latin typeface="Segoe UI Light" panose="020B0502040204020203" pitchFamily="34" charset="0"/>
                <a:cs typeface="Segoe UI Light" panose="020B0502040204020203" pitchFamily="34" charset="0"/>
              </a:rPr>
              <a:t>The National Institute of Wind Energy (NIWE) of India, Danish Energy Agency (DEA), Embassy of Denmark in India and the Danish Technical University (DTU) would like to invite you to a workshop to discuss regarding National Test Centre for Offshore Wind Turbines at Dhanuskodi. The workshop is part of the activities initiated last year within Working Group 4 of the Indo-Danish Centre of Excellence for Offshore Wind and Renewable Energy and will continue under India-Denmark Energy </a:t>
            </a:r>
            <a:r>
              <a:rPr lang="en-US" sz="1200" dirty="0" smtClean="0">
                <a:latin typeface="Segoe UI Light" panose="020B0502040204020203" pitchFamily="34" charset="0"/>
                <a:cs typeface="Segoe UI Light" panose="020B0502040204020203" pitchFamily="34" charset="0"/>
              </a:rPr>
              <a:t>Partnership.</a:t>
            </a:r>
            <a:endParaRPr lang="en-US" sz="1200" dirty="0">
              <a:latin typeface="Segoe UI Light" panose="020B0502040204020203" pitchFamily="34" charset="0"/>
              <a:cs typeface="Segoe UI Light" panose="020B0502040204020203" pitchFamily="34" charset="0"/>
            </a:endParaRPr>
          </a:p>
          <a:p>
            <a:endParaRPr lang="en-US" sz="1200" dirty="0">
              <a:latin typeface="Segoe UI Light" panose="020B0502040204020203" pitchFamily="34" charset="0"/>
              <a:cs typeface="Segoe UI Light" panose="020B0502040204020203" pitchFamily="34" charset="0"/>
            </a:endParaRPr>
          </a:p>
          <a:p>
            <a:r>
              <a:rPr lang="en-US" sz="1200" dirty="0">
                <a:latin typeface="Segoe UI Light" panose="020B0502040204020203" pitchFamily="34" charset="0"/>
                <a:cs typeface="Segoe UI Light" panose="020B0502040204020203" pitchFamily="34" charset="0"/>
              </a:rPr>
              <a:t>This workshop will introduce the project and present the findings of the National Offshore Test Centre Survey Questionnaire &amp; Short Interview with Stakeholders. The Survey Questionnaire has been forwarded across many different stakeholders in the wind energy spectrum to understand the needs of the wind industry and the scope and relevance of the National Test Centre for offshore wind turbines at Dhanuskodi. </a:t>
            </a:r>
          </a:p>
          <a:p>
            <a:endParaRPr lang="en-US" sz="1200" dirty="0">
              <a:latin typeface="Segoe UI Light" panose="020B0502040204020203" pitchFamily="34" charset="0"/>
              <a:cs typeface="Segoe UI Light" panose="020B0502040204020203" pitchFamily="34" charset="0"/>
            </a:endParaRPr>
          </a:p>
          <a:p>
            <a:r>
              <a:rPr lang="en-US" sz="1200" b="1" i="1" dirty="0">
                <a:latin typeface="Segoe UI Light" panose="020B0502040204020203" pitchFamily="34" charset="0"/>
                <a:cs typeface="Segoe UI Light" panose="020B0502040204020203" pitchFamily="34" charset="0"/>
              </a:rPr>
              <a:t>The goal of the workshop is to receive your valuable inputs, knowledge and feedback from the wind energy industry on their testing needs for the Indian offshore wind market, interact with all the stakeholders involved and agree on the further steps for driving the process forward.</a:t>
            </a:r>
          </a:p>
          <a:p>
            <a:endParaRPr lang="en-US" sz="1200" dirty="0">
              <a:latin typeface="Segoe UI Light" panose="020B0502040204020203" pitchFamily="34" charset="0"/>
              <a:cs typeface="Segoe UI Light" panose="020B0502040204020203" pitchFamily="34" charset="0"/>
            </a:endParaRPr>
          </a:p>
          <a:p>
            <a:r>
              <a:rPr lang="en-US" sz="1200" dirty="0">
                <a:latin typeface="Segoe UI Light" panose="020B0502040204020203" pitchFamily="34" charset="0"/>
                <a:cs typeface="Segoe UI Light" panose="020B0502040204020203" pitchFamily="34" charset="0"/>
              </a:rPr>
              <a:t>The workshop will be convened at NIWE, Chennai and on request you can participate online via a link provided. The workshop </a:t>
            </a:r>
            <a:r>
              <a:rPr lang="en-US" sz="1200" dirty="0" err="1">
                <a:latin typeface="Segoe UI Light" panose="020B0502040204020203" pitchFamily="34" charset="0"/>
                <a:cs typeface="Segoe UI Light" panose="020B0502040204020203" pitchFamily="34" charset="0"/>
              </a:rPr>
              <a:t>programme</a:t>
            </a:r>
            <a:r>
              <a:rPr lang="en-US" sz="1200" dirty="0">
                <a:latin typeface="Segoe UI Light" panose="020B0502040204020203" pitchFamily="34" charset="0"/>
                <a:cs typeface="Segoe UI Light" panose="020B0502040204020203" pitchFamily="34" charset="0"/>
              </a:rPr>
              <a:t> along with a short description of Dhanuskodi can be found attached herewith. Expected participants will be from the Ministry of New and Renewable Energy, National Institute of Wind Energy, Embassy of Denmark in India, the Danish Energy Agency and the Danish Technical University &amp; Wind Turbine OEMs, IPPs and other interested Stakeholders</a:t>
            </a:r>
            <a:r>
              <a:rPr lang="en-US" sz="1200" dirty="0" smtClean="0">
                <a:latin typeface="Segoe UI Light" panose="020B0502040204020203" pitchFamily="34" charset="0"/>
                <a:cs typeface="Segoe UI Light" panose="020B0502040204020203" pitchFamily="34" charset="0"/>
              </a:rPr>
              <a:t>.</a:t>
            </a:r>
          </a:p>
          <a:p>
            <a:endParaRPr lang="en-US" sz="1200" dirty="0">
              <a:latin typeface="Segoe UI Light" panose="020B0502040204020203" pitchFamily="34" charset="0"/>
              <a:cs typeface="Segoe UI Light" panose="020B0502040204020203" pitchFamily="34" charset="0"/>
            </a:endParaRPr>
          </a:p>
          <a:p>
            <a:r>
              <a:rPr lang="en-US" sz="1200" dirty="0">
                <a:latin typeface="Segoe UI Light" panose="020B0502040204020203" pitchFamily="34" charset="0"/>
                <a:cs typeface="Segoe UI Light" panose="020B0502040204020203" pitchFamily="34" charset="0"/>
              </a:rPr>
              <a:t>Please register your </a:t>
            </a:r>
            <a:r>
              <a:rPr lang="en-US" sz="1200" dirty="0" smtClean="0">
                <a:latin typeface="Segoe UI Light" panose="020B0502040204020203" pitchFamily="34" charset="0"/>
                <a:cs typeface="Segoe UI Light" panose="020B0502040204020203" pitchFamily="34" charset="0"/>
              </a:rPr>
              <a:t>participation </a:t>
            </a:r>
            <a:r>
              <a:rPr lang="en-US" sz="1200" dirty="0">
                <a:latin typeface="Segoe UI Light" panose="020B0502040204020203" pitchFamily="34" charset="0"/>
                <a:cs typeface="Segoe UI Light" panose="020B0502040204020203" pitchFamily="34" charset="0"/>
              </a:rPr>
              <a:t>by 10</a:t>
            </a:r>
            <a:r>
              <a:rPr lang="en-US" sz="1200" baseline="30000" dirty="0">
                <a:latin typeface="Segoe UI Light" panose="020B0502040204020203" pitchFamily="34" charset="0"/>
                <a:cs typeface="Segoe UI Light" panose="020B0502040204020203" pitchFamily="34" charset="0"/>
              </a:rPr>
              <a:t>th</a:t>
            </a:r>
            <a:r>
              <a:rPr lang="en-US" sz="1200" dirty="0">
                <a:latin typeface="Segoe UI Light" panose="020B0502040204020203" pitchFamily="34" charset="0"/>
                <a:cs typeface="Segoe UI Light" panose="020B0502040204020203" pitchFamily="34" charset="0"/>
              </a:rPr>
              <a:t> October to </a:t>
            </a:r>
            <a:r>
              <a:rPr lang="en-US" sz="1200" dirty="0" smtClean="0">
                <a:latin typeface="Segoe UI Light" panose="020B0502040204020203" pitchFamily="34" charset="0"/>
                <a:cs typeface="Segoe UI Light" panose="020B0502040204020203" pitchFamily="34" charset="0"/>
              </a:rPr>
              <a:t>Shri </a:t>
            </a:r>
            <a:r>
              <a:rPr lang="en-US" sz="1200" dirty="0">
                <a:latin typeface="Segoe UI Light" panose="020B0502040204020203" pitchFamily="34" charset="0"/>
                <a:cs typeface="Segoe UI Light" panose="020B0502040204020203" pitchFamily="34" charset="0"/>
              </a:rPr>
              <a:t>N. Rajkumar (</a:t>
            </a:r>
            <a:r>
              <a:rPr lang="en-US" sz="1200" dirty="0">
                <a:latin typeface="Segoe UI Light" panose="020B0502040204020203" pitchFamily="34" charset="0"/>
                <a:cs typeface="Segoe UI Light" panose="020B0502040204020203" pitchFamily="34" charset="0"/>
                <a:hlinkClick r:id="rId2"/>
              </a:rPr>
              <a:t>rajkumar@niwe.res.in</a:t>
            </a:r>
            <a:r>
              <a:rPr lang="en-US" sz="1200" dirty="0">
                <a:latin typeface="Segoe UI Light" panose="020B0502040204020203" pitchFamily="34" charset="0"/>
                <a:cs typeface="Segoe UI Light" panose="020B0502040204020203" pitchFamily="34" charset="0"/>
              </a:rPr>
              <a:t>) </a:t>
            </a:r>
          </a:p>
          <a:p>
            <a:endParaRPr lang="en-US" sz="1200" dirty="0">
              <a:latin typeface="Segoe UI Light" panose="020B0502040204020203" pitchFamily="34" charset="0"/>
              <a:cs typeface="Segoe UI Light" panose="020B0502040204020203" pitchFamily="34" charset="0"/>
            </a:endParaRPr>
          </a:p>
          <a:p>
            <a:r>
              <a:rPr lang="en-US" sz="1200" dirty="0">
                <a:latin typeface="Segoe UI Light" panose="020B0502040204020203" pitchFamily="34" charset="0"/>
                <a:cs typeface="Segoe UI Light" panose="020B0502040204020203" pitchFamily="34" charset="0"/>
              </a:rPr>
              <a:t>Sincerely, </a:t>
            </a:r>
          </a:p>
          <a:p>
            <a:r>
              <a:rPr lang="en-US" sz="1200" dirty="0" smtClean="0">
                <a:latin typeface="Segoe UI Light" panose="020B0502040204020203" pitchFamily="34" charset="0"/>
                <a:cs typeface="Segoe UI Light" panose="020B0502040204020203" pitchFamily="34" charset="0"/>
              </a:rPr>
              <a:t>Shri J.C</a:t>
            </a:r>
            <a:r>
              <a:rPr lang="en-US" sz="1200" dirty="0">
                <a:latin typeface="Segoe UI Light" panose="020B0502040204020203" pitchFamily="34" charset="0"/>
                <a:cs typeface="Segoe UI Light" panose="020B0502040204020203" pitchFamily="34" charset="0"/>
              </a:rPr>
              <a:t>. David Solomon, Director &amp; Division Head, M&amp;T Division, </a:t>
            </a:r>
            <a:r>
              <a:rPr lang="en-US" sz="1200" dirty="0" smtClean="0">
                <a:latin typeface="Segoe UI Light" panose="020B0502040204020203" pitchFamily="34" charset="0"/>
                <a:cs typeface="Segoe UI Light" panose="020B0502040204020203" pitchFamily="34" charset="0"/>
              </a:rPr>
              <a:t>NIWE, India. </a:t>
            </a:r>
            <a:endParaRPr lang="en-US" sz="1200" dirty="0">
              <a:latin typeface="Segoe UI Light" panose="020B0502040204020203" pitchFamily="34" charset="0"/>
              <a:cs typeface="Segoe UI Light" panose="020B0502040204020203" pitchFamily="34" charset="0"/>
            </a:endParaRPr>
          </a:p>
        </p:txBody>
      </p:sp>
      <p:sp>
        <p:nvSpPr>
          <p:cNvPr id="20" name="Tekstfelt 19"/>
          <p:cNvSpPr txBox="1"/>
          <p:nvPr/>
        </p:nvSpPr>
        <p:spPr>
          <a:xfrm>
            <a:off x="395415" y="2818765"/>
            <a:ext cx="6178783" cy="338554"/>
          </a:xfrm>
          <a:prstGeom prst="rect">
            <a:avLst/>
          </a:prstGeom>
          <a:noFill/>
        </p:spPr>
        <p:txBody>
          <a:bodyPr wrap="square" rtlCol="0">
            <a:spAutoFit/>
          </a:bodyPr>
          <a:lstStyle/>
          <a:p>
            <a:pPr algn="ctr"/>
            <a:r>
              <a:rPr lang="en-US" sz="1600" b="1" dirty="0">
                <a:solidFill>
                  <a:srgbClr val="F98128"/>
                </a:solidFill>
                <a:latin typeface="Segoe UI Semibold" panose="020B0702040204020203" pitchFamily="34" charset="0"/>
                <a:cs typeface="Segoe UI Semibold" panose="020B0702040204020203" pitchFamily="34" charset="0"/>
              </a:rPr>
              <a:t>National Test Centre </a:t>
            </a:r>
            <a:r>
              <a:rPr lang="en-US" sz="1600" b="1" dirty="0" smtClean="0">
                <a:solidFill>
                  <a:srgbClr val="F98128"/>
                </a:solidFill>
                <a:latin typeface="Segoe UI Semibold" panose="020B0702040204020203" pitchFamily="34" charset="0"/>
                <a:cs typeface="Segoe UI Semibold" panose="020B0702040204020203" pitchFamily="34" charset="0"/>
              </a:rPr>
              <a:t>for </a:t>
            </a:r>
            <a:r>
              <a:rPr lang="en-US" sz="1600" b="1" dirty="0">
                <a:solidFill>
                  <a:srgbClr val="F98128"/>
                </a:solidFill>
                <a:latin typeface="Segoe UI Semibold" panose="020B0702040204020203" pitchFamily="34" charset="0"/>
                <a:cs typeface="Segoe UI Semibold" panose="020B0702040204020203" pitchFamily="34" charset="0"/>
              </a:rPr>
              <a:t>Offshore Wind Turbines at Dhanuskodi</a:t>
            </a:r>
          </a:p>
        </p:txBody>
      </p:sp>
      <p:sp>
        <p:nvSpPr>
          <p:cNvPr id="21" name="Tekstfelt 20"/>
          <p:cNvSpPr txBox="1"/>
          <p:nvPr/>
        </p:nvSpPr>
        <p:spPr>
          <a:xfrm>
            <a:off x="395415" y="3151080"/>
            <a:ext cx="6178783" cy="646331"/>
          </a:xfrm>
          <a:prstGeom prst="rect">
            <a:avLst/>
          </a:prstGeom>
          <a:noFill/>
        </p:spPr>
        <p:txBody>
          <a:bodyPr wrap="square" rtlCol="0">
            <a:spAutoFit/>
          </a:bodyPr>
          <a:lstStyle/>
          <a:p>
            <a:pPr algn="ctr"/>
            <a:r>
              <a:rPr lang="de-DE" sz="1200" b="1" dirty="0" smtClean="0">
                <a:solidFill>
                  <a:srgbClr val="0C2B71"/>
                </a:solidFill>
                <a:latin typeface="Segoe UI Light" panose="020B0502040204020203" pitchFamily="34" charset="0"/>
                <a:cs typeface="Segoe UI Light" panose="020B0502040204020203" pitchFamily="34" charset="0"/>
              </a:rPr>
              <a:t>13 </a:t>
            </a:r>
            <a:r>
              <a:rPr lang="de-DE" sz="1200" b="1" dirty="0" err="1">
                <a:solidFill>
                  <a:srgbClr val="0C2B71"/>
                </a:solidFill>
                <a:latin typeface="Segoe UI Light" panose="020B0502040204020203" pitchFamily="34" charset="0"/>
                <a:cs typeface="Segoe UI Light" panose="020B0502040204020203" pitchFamily="34" charset="0"/>
              </a:rPr>
              <a:t>October</a:t>
            </a:r>
            <a:r>
              <a:rPr lang="de-DE" sz="1200" b="1" dirty="0">
                <a:solidFill>
                  <a:srgbClr val="0C2B71"/>
                </a:solidFill>
                <a:latin typeface="Segoe UI Light" panose="020B0502040204020203" pitchFamily="34" charset="0"/>
                <a:cs typeface="Segoe UI Light" panose="020B0502040204020203" pitchFamily="34" charset="0"/>
              </a:rPr>
              <a:t> </a:t>
            </a:r>
            <a:r>
              <a:rPr lang="de-DE" sz="1200" b="1" dirty="0" smtClean="0">
                <a:solidFill>
                  <a:srgbClr val="0C2B71"/>
                </a:solidFill>
                <a:latin typeface="Segoe UI Light" panose="020B0502040204020203" pitchFamily="34" charset="0"/>
                <a:cs typeface="Segoe UI Light" panose="020B0502040204020203" pitchFamily="34" charset="0"/>
              </a:rPr>
              <a:t>2022</a:t>
            </a:r>
          </a:p>
          <a:p>
            <a:pPr algn="ctr"/>
            <a:r>
              <a:rPr lang="de-DE" sz="1200" b="1" dirty="0" smtClean="0">
                <a:solidFill>
                  <a:srgbClr val="0C2B71"/>
                </a:solidFill>
                <a:latin typeface="Segoe UI Light" panose="020B0502040204020203" pitchFamily="34" charset="0"/>
                <a:cs typeface="Segoe UI Light" panose="020B0502040204020203" pitchFamily="34" charset="0"/>
              </a:rPr>
              <a:t>10:00 AM - 1:30 PM (IST) / 6:30 AM – 10.00 AM (CEST) </a:t>
            </a:r>
            <a:br>
              <a:rPr lang="de-DE" sz="1200" b="1" dirty="0" smtClean="0">
                <a:solidFill>
                  <a:srgbClr val="0C2B71"/>
                </a:solidFill>
                <a:latin typeface="Segoe UI Light" panose="020B0502040204020203" pitchFamily="34" charset="0"/>
                <a:cs typeface="Segoe UI Light" panose="020B0502040204020203" pitchFamily="34" charset="0"/>
              </a:rPr>
            </a:br>
            <a:r>
              <a:rPr lang="de-DE" sz="1200" b="1" dirty="0" err="1" smtClean="0">
                <a:solidFill>
                  <a:srgbClr val="0C2B71"/>
                </a:solidFill>
                <a:latin typeface="Segoe UI Light" panose="020B0502040204020203" pitchFamily="34" charset="0"/>
                <a:cs typeface="Segoe UI Light" panose="020B0502040204020203" pitchFamily="34" charset="0"/>
              </a:rPr>
              <a:t>Venue</a:t>
            </a:r>
            <a:r>
              <a:rPr lang="de-DE" sz="1200" b="1" dirty="0" smtClean="0">
                <a:solidFill>
                  <a:srgbClr val="0C2B71"/>
                </a:solidFill>
                <a:latin typeface="Segoe UI Light" panose="020B0502040204020203" pitchFamily="34" charset="0"/>
                <a:cs typeface="Segoe UI Light" panose="020B0502040204020203" pitchFamily="34" charset="0"/>
              </a:rPr>
              <a:t>: National Institute </a:t>
            </a:r>
            <a:r>
              <a:rPr lang="de-DE" sz="1200" b="1" dirty="0" err="1" smtClean="0">
                <a:solidFill>
                  <a:srgbClr val="0C2B71"/>
                </a:solidFill>
                <a:latin typeface="Segoe UI Light" panose="020B0502040204020203" pitchFamily="34" charset="0"/>
                <a:cs typeface="Segoe UI Light" panose="020B0502040204020203" pitchFamily="34" charset="0"/>
              </a:rPr>
              <a:t>of</a:t>
            </a:r>
            <a:r>
              <a:rPr lang="de-DE" sz="1200" b="1" dirty="0" smtClean="0">
                <a:solidFill>
                  <a:srgbClr val="0C2B71"/>
                </a:solidFill>
                <a:latin typeface="Segoe UI Light" panose="020B0502040204020203" pitchFamily="34" charset="0"/>
                <a:cs typeface="Segoe UI Light" panose="020B0502040204020203" pitchFamily="34" charset="0"/>
              </a:rPr>
              <a:t> Wind </a:t>
            </a:r>
            <a:r>
              <a:rPr lang="de-DE" sz="1200" b="1" dirty="0" err="1" smtClean="0">
                <a:solidFill>
                  <a:srgbClr val="0C2B71"/>
                </a:solidFill>
                <a:latin typeface="Segoe UI Light" panose="020B0502040204020203" pitchFamily="34" charset="0"/>
                <a:cs typeface="Segoe UI Light" panose="020B0502040204020203" pitchFamily="34" charset="0"/>
              </a:rPr>
              <a:t>Energy</a:t>
            </a:r>
            <a:r>
              <a:rPr lang="de-DE" sz="1200" b="1" dirty="0" smtClean="0">
                <a:solidFill>
                  <a:srgbClr val="0C2B71"/>
                </a:solidFill>
                <a:latin typeface="Segoe UI Light" panose="020B0502040204020203" pitchFamily="34" charset="0"/>
                <a:cs typeface="Segoe UI Light" panose="020B0502040204020203" pitchFamily="34" charset="0"/>
              </a:rPr>
              <a:t> (</a:t>
            </a:r>
            <a:r>
              <a:rPr lang="de-DE" sz="1200" b="1" dirty="0" err="1" smtClean="0">
                <a:solidFill>
                  <a:srgbClr val="0C2B71"/>
                </a:solidFill>
                <a:latin typeface="Segoe UI Light" panose="020B0502040204020203" pitchFamily="34" charset="0"/>
                <a:cs typeface="Segoe UI Light" panose="020B0502040204020203" pitchFamily="34" charset="0"/>
              </a:rPr>
              <a:t>virtual</a:t>
            </a:r>
            <a:r>
              <a:rPr lang="de-DE" sz="1200" b="1" dirty="0" smtClean="0">
                <a:solidFill>
                  <a:srgbClr val="0C2B71"/>
                </a:solidFill>
                <a:latin typeface="Segoe UI Light" panose="020B0502040204020203" pitchFamily="34" charset="0"/>
                <a:cs typeface="Segoe UI Light" panose="020B0502040204020203" pitchFamily="34" charset="0"/>
              </a:rPr>
              <a:t> </a:t>
            </a:r>
            <a:r>
              <a:rPr lang="de-DE" sz="1200" b="1" dirty="0" err="1" smtClean="0">
                <a:solidFill>
                  <a:srgbClr val="0C2B71"/>
                </a:solidFill>
                <a:latin typeface="Segoe UI Light" panose="020B0502040204020203" pitchFamily="34" charset="0"/>
                <a:cs typeface="Segoe UI Light" panose="020B0502040204020203" pitchFamily="34" charset="0"/>
              </a:rPr>
              <a:t>participation</a:t>
            </a:r>
            <a:r>
              <a:rPr lang="de-DE" sz="1200" b="1" dirty="0" smtClean="0">
                <a:solidFill>
                  <a:srgbClr val="0C2B71"/>
                </a:solidFill>
                <a:latin typeface="Segoe UI Light" panose="020B0502040204020203" pitchFamily="34" charset="0"/>
                <a:cs typeface="Segoe UI Light" panose="020B0502040204020203" pitchFamily="34" charset="0"/>
              </a:rPr>
              <a:t> upon </a:t>
            </a:r>
            <a:r>
              <a:rPr lang="de-DE" sz="1200" b="1" dirty="0" err="1" smtClean="0">
                <a:solidFill>
                  <a:srgbClr val="0C2B71"/>
                </a:solidFill>
                <a:latin typeface="Segoe UI Light" panose="020B0502040204020203" pitchFamily="34" charset="0"/>
                <a:cs typeface="Segoe UI Light" panose="020B0502040204020203" pitchFamily="34" charset="0"/>
              </a:rPr>
              <a:t>request</a:t>
            </a:r>
            <a:r>
              <a:rPr lang="de-DE" sz="1200" b="1" dirty="0" smtClean="0">
                <a:solidFill>
                  <a:srgbClr val="0C2B71"/>
                </a:solidFill>
                <a:latin typeface="Segoe UI Light" panose="020B0502040204020203" pitchFamily="34" charset="0"/>
                <a:cs typeface="Segoe UI Light" panose="020B0502040204020203" pitchFamily="34" charset="0"/>
              </a:rPr>
              <a:t>)</a:t>
            </a:r>
            <a:endParaRPr lang="de-DE" sz="1200" b="1" dirty="0">
              <a:solidFill>
                <a:srgbClr val="0C2B7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451405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0" y="0"/>
            <a:ext cx="6858000" cy="338554"/>
          </a:xfrm>
          <a:prstGeom prst="rect">
            <a:avLst/>
          </a:prstGeom>
          <a:noFill/>
        </p:spPr>
        <p:txBody>
          <a:bodyPr wrap="square" rtlCol="0">
            <a:spAutoFit/>
          </a:bodyPr>
          <a:lstStyle/>
          <a:p>
            <a:pPr algn="ctr"/>
            <a:r>
              <a:rPr lang="en-US" sz="1600" b="1" dirty="0" smtClean="0">
                <a:solidFill>
                  <a:srgbClr val="F98128"/>
                </a:solidFill>
                <a:latin typeface="Segoe UI Semibold" panose="020B0702040204020203" pitchFamily="34" charset="0"/>
                <a:cs typeface="Segoe UI Semibold" panose="020B0702040204020203" pitchFamily="34" charset="0"/>
              </a:rPr>
              <a:t>AGENDA</a:t>
            </a:r>
            <a:r>
              <a:rPr lang="en-US" sz="1400" dirty="0" smtClean="0">
                <a:solidFill>
                  <a:srgbClr val="F98128"/>
                </a:solidFill>
                <a:latin typeface="Segoe UI" panose="020B0502040204020203" pitchFamily="34" charset="0"/>
                <a:cs typeface="Segoe UI" panose="020B0502040204020203" pitchFamily="34" charset="0"/>
              </a:rPr>
              <a:t> </a:t>
            </a:r>
            <a:r>
              <a:rPr lang="en-US" sz="1600" b="1" dirty="0">
                <a:solidFill>
                  <a:srgbClr val="F98128"/>
                </a:solidFill>
                <a:latin typeface="Segoe UI Semibold" panose="020B0702040204020203" pitchFamily="34" charset="0"/>
                <a:cs typeface="Segoe UI Semibold" panose="020B0702040204020203" pitchFamily="34" charset="0"/>
              </a:rPr>
              <a:t>(in IST)</a:t>
            </a:r>
          </a:p>
        </p:txBody>
      </p:sp>
      <p:graphicFrame>
        <p:nvGraphicFramePr>
          <p:cNvPr id="5" name="Tabel 4"/>
          <p:cNvGraphicFramePr>
            <a:graphicFrameLocks noGrp="1"/>
          </p:cNvGraphicFramePr>
          <p:nvPr>
            <p:extLst>
              <p:ext uri="{D42A27DB-BD31-4B8C-83A1-F6EECF244321}">
                <p14:modId xmlns:p14="http://schemas.microsoft.com/office/powerpoint/2010/main" val="1599843479"/>
              </p:ext>
            </p:extLst>
          </p:nvPr>
        </p:nvGraphicFramePr>
        <p:xfrm>
          <a:off x="120650" y="338554"/>
          <a:ext cx="6616700" cy="9345833"/>
        </p:xfrm>
        <a:graphic>
          <a:graphicData uri="http://schemas.openxmlformats.org/drawingml/2006/table">
            <a:tbl>
              <a:tblPr firstRow="1" firstCol="1">
                <a:tableStyleId>{21E4AEA4-8DFA-4A89-87EB-49C32662AFE0}</a:tableStyleId>
              </a:tblPr>
              <a:tblGrid>
                <a:gridCol w="968082">
                  <a:extLst>
                    <a:ext uri="{9D8B030D-6E8A-4147-A177-3AD203B41FA5}">
                      <a16:colId xmlns:a16="http://schemas.microsoft.com/office/drawing/2014/main" val="1888682082"/>
                    </a:ext>
                  </a:extLst>
                </a:gridCol>
                <a:gridCol w="2904243">
                  <a:extLst>
                    <a:ext uri="{9D8B030D-6E8A-4147-A177-3AD203B41FA5}">
                      <a16:colId xmlns:a16="http://schemas.microsoft.com/office/drawing/2014/main" val="3499065792"/>
                    </a:ext>
                  </a:extLst>
                </a:gridCol>
                <a:gridCol w="2744375">
                  <a:extLst>
                    <a:ext uri="{9D8B030D-6E8A-4147-A177-3AD203B41FA5}">
                      <a16:colId xmlns:a16="http://schemas.microsoft.com/office/drawing/2014/main" val="1020716543"/>
                    </a:ext>
                  </a:extLst>
                </a:gridCol>
              </a:tblGrid>
              <a:tr h="274987">
                <a:tc>
                  <a:txBody>
                    <a:bodyPr/>
                    <a:lstStyle/>
                    <a:p>
                      <a:pPr marL="0" algn="ctr" defTabSz="685800" rtl="0" eaLnBrk="1" fontAlgn="t" latinLnBrk="0" hangingPunct="1"/>
                      <a:r>
                        <a:rPr lang="en-GB" sz="1100" b="1" u="none" strike="noStrike" kern="1200" dirty="0" smtClean="0">
                          <a:solidFill>
                            <a:schemeClr val="bg1"/>
                          </a:solidFill>
                          <a:effectLst/>
                          <a:latin typeface="Segoe UI" panose="020B0502040204020203" pitchFamily="34" charset="0"/>
                          <a:ea typeface="+mn-ea"/>
                          <a:cs typeface="Segoe UI" panose="020B0502040204020203" pitchFamily="34" charset="0"/>
                        </a:rPr>
                        <a:t>Time</a:t>
                      </a:r>
                      <a:endParaRPr lang="en-GB" sz="1100" b="1" u="none" strike="noStrike" kern="1200" dirty="0">
                        <a:solidFill>
                          <a:schemeClr val="bg1"/>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marL="0" algn="ctr" defTabSz="685800" rtl="0" eaLnBrk="1" fontAlgn="t" latinLnBrk="0" hangingPunct="1"/>
                      <a:r>
                        <a:rPr lang="en-GB" sz="1100" b="1" u="none" strike="noStrike" kern="1200" dirty="0" smtClean="0">
                          <a:solidFill>
                            <a:schemeClr val="bg1"/>
                          </a:solidFill>
                          <a:effectLst/>
                          <a:latin typeface="Segoe UI" panose="020B0502040204020203" pitchFamily="34" charset="0"/>
                          <a:ea typeface="+mn-ea"/>
                          <a:cs typeface="Segoe UI" panose="020B0502040204020203" pitchFamily="34" charset="0"/>
                        </a:rPr>
                        <a:t>Agenda point</a:t>
                      </a:r>
                      <a:endParaRPr lang="en-GB" sz="1100" b="1" u="none" strike="noStrike" kern="1200" dirty="0">
                        <a:solidFill>
                          <a:schemeClr val="bg1"/>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marL="0" algn="ctr" defTabSz="685800" rtl="0" eaLnBrk="1" fontAlgn="t" latinLnBrk="0" hangingPunct="1"/>
                      <a:r>
                        <a:rPr lang="en-GB" sz="1100" b="1" u="none" strike="noStrike" kern="1200" dirty="0" smtClean="0">
                          <a:solidFill>
                            <a:schemeClr val="bg1"/>
                          </a:solidFill>
                          <a:effectLst/>
                          <a:latin typeface="Segoe UI" panose="020B0502040204020203" pitchFamily="34" charset="0"/>
                          <a:ea typeface="+mn-ea"/>
                          <a:cs typeface="Segoe UI" panose="020B0502040204020203" pitchFamily="34" charset="0"/>
                        </a:rPr>
                        <a:t>Speaker(s)</a:t>
                      </a:r>
                      <a:endParaRPr lang="en-GB" sz="1100" b="1" u="none" strike="noStrike" kern="1200" dirty="0">
                        <a:solidFill>
                          <a:schemeClr val="bg1"/>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2240385512"/>
                  </a:ext>
                </a:extLst>
              </a:tr>
              <a:tr h="1370059">
                <a:tc>
                  <a:txBody>
                    <a:bodyPr/>
                    <a:lstStyle/>
                    <a:p>
                      <a:pPr marL="0" algn="ctr" defTabSz="685800" rtl="0" eaLnBrk="1" fontAlgn="t" latinLnBrk="0" hangingPunct="1"/>
                      <a:endParaRPr lang="en-GB" sz="1100" u="none" strike="noStrike" kern="1200" dirty="0" smtClean="0">
                        <a:solidFill>
                          <a:schemeClr val="bg1"/>
                        </a:solidFill>
                        <a:effectLst/>
                        <a:latin typeface="Segoe UI" panose="020B0502040204020203" pitchFamily="34" charset="0"/>
                        <a:ea typeface="+mn-ea"/>
                        <a:cs typeface="Segoe UI" panose="020B0502040204020203" pitchFamily="34" charset="0"/>
                      </a:endParaRPr>
                    </a:p>
                    <a:p>
                      <a:pPr marL="0" algn="ctr" defTabSz="685800" rtl="0" eaLnBrk="1" fontAlgn="t" latinLnBrk="0" hangingPunct="1"/>
                      <a:endParaRPr lang="en-GB" sz="1100" u="none" strike="noStrike" kern="1200" dirty="0" smtClean="0">
                        <a:solidFill>
                          <a:schemeClr val="bg1"/>
                        </a:solidFill>
                        <a:effectLst/>
                        <a:latin typeface="Segoe UI" panose="020B0502040204020203" pitchFamily="34" charset="0"/>
                        <a:ea typeface="+mn-ea"/>
                        <a:cs typeface="Segoe UI" panose="020B0502040204020203" pitchFamily="34" charset="0"/>
                      </a:endParaRPr>
                    </a:p>
                    <a:p>
                      <a:pPr marL="0" algn="ctr" defTabSz="685800" rtl="0" eaLnBrk="1" fontAlgn="t" latinLnBrk="0" hangingPunct="1"/>
                      <a:r>
                        <a:rPr lang="en-GB" sz="1100" b="1" kern="1200" dirty="0" smtClean="0">
                          <a:solidFill>
                            <a:srgbClr val="FFFFFF"/>
                          </a:solidFill>
                          <a:effectLst/>
                          <a:latin typeface="Neue Haas Unica Pro Thin"/>
                          <a:ea typeface="Neue Haas Unica Pro Thin"/>
                          <a:cs typeface="Neue Haas Unica Pro Thin"/>
                        </a:rPr>
                        <a:t>10.00 AM</a:t>
                      </a:r>
                      <a:br>
                        <a:rPr lang="en-GB" sz="1100" b="1" kern="1200" dirty="0" smtClean="0">
                          <a:solidFill>
                            <a:srgbClr val="FFFFFF"/>
                          </a:solidFill>
                          <a:effectLst/>
                          <a:latin typeface="Neue Haas Unica Pro Thin"/>
                          <a:ea typeface="Neue Haas Unica Pro Thin"/>
                          <a:cs typeface="Neue Haas Unica Pro Thin"/>
                        </a:rPr>
                      </a:br>
                      <a:r>
                        <a:rPr lang="en-GB" sz="1100" b="1" kern="1200" dirty="0" smtClean="0">
                          <a:solidFill>
                            <a:srgbClr val="FFFFFF"/>
                          </a:solidFill>
                          <a:effectLst/>
                          <a:latin typeface="Neue Haas Unica Pro Thin"/>
                          <a:ea typeface="Neue Haas Unica Pro Thin"/>
                          <a:cs typeface="Neue Haas Unica Pro Thin"/>
                        </a:rPr>
                        <a:t>-</a:t>
                      </a:r>
                      <a:br>
                        <a:rPr lang="en-GB" sz="1100" b="1" kern="1200" dirty="0" smtClean="0">
                          <a:solidFill>
                            <a:srgbClr val="FFFFFF"/>
                          </a:solidFill>
                          <a:effectLst/>
                          <a:latin typeface="Neue Haas Unica Pro Thin"/>
                          <a:ea typeface="Neue Haas Unica Pro Thin"/>
                          <a:cs typeface="Neue Haas Unica Pro Thin"/>
                        </a:rPr>
                      </a:br>
                      <a:r>
                        <a:rPr lang="en-GB" sz="1100" b="1" kern="1200" dirty="0" smtClean="0">
                          <a:solidFill>
                            <a:srgbClr val="FFFFFF"/>
                          </a:solidFill>
                          <a:effectLst/>
                          <a:latin typeface="Neue Haas Unica Pro Thin"/>
                          <a:ea typeface="Neue Haas Unica Pro Thin"/>
                          <a:cs typeface="Neue Haas Unica Pro Thin"/>
                        </a:rPr>
                        <a:t>10.15 AM</a:t>
                      </a:r>
                      <a:endParaRPr lang="en-GB" sz="1100" b="1" kern="1200" dirty="0">
                        <a:solidFill>
                          <a:srgbClr val="FFFFFF"/>
                        </a:solidFill>
                        <a:effectLst/>
                        <a:latin typeface="Neue Haas Unica Pro Thin"/>
                        <a:ea typeface="Neue Haas Unica Pro Thin"/>
                        <a:cs typeface="Neue Haas Unica Pro Thin"/>
                      </a:endParaRPr>
                    </a:p>
                  </a:txBody>
                  <a:tcPr marL="9525" marR="9525" marT="9525" marB="0"/>
                </a:tc>
                <a:tc>
                  <a:txBody>
                    <a:bodyPr/>
                    <a:lstStyle/>
                    <a:p>
                      <a:pPr marL="0" algn="l" defTabSz="685800" rtl="0" eaLnBrk="1" fontAlgn="t" latinLnBrk="0" hangingPunct="1"/>
                      <a:endParaRPr lang="en-GB" sz="1100" u="none" strike="noStrike" kern="1200" dirty="0" smtClean="0">
                        <a:solidFill>
                          <a:schemeClr val="dk1"/>
                        </a:solidFill>
                        <a:effectLst/>
                        <a:latin typeface="Segoe UI" panose="020B0502040204020203" pitchFamily="34" charset="0"/>
                        <a:ea typeface="+mn-ea"/>
                        <a:cs typeface="Segoe UI" panose="020B0502040204020203" pitchFamily="34" charset="0"/>
                      </a:endParaRPr>
                    </a:p>
                    <a:p>
                      <a:pPr marL="0" algn="l" defTabSz="685800" rtl="0" eaLnBrk="1" fontAlgn="t" latinLnBrk="0" hangingPunct="1"/>
                      <a:endParaRPr lang="en-GB" sz="1100" u="none" strike="noStrike" kern="1200" dirty="0" smtClean="0">
                        <a:solidFill>
                          <a:schemeClr val="dk1"/>
                        </a:solidFill>
                        <a:effectLst/>
                        <a:latin typeface="Segoe UI" panose="020B0502040204020203" pitchFamily="34" charset="0"/>
                        <a:ea typeface="+mn-ea"/>
                        <a:cs typeface="Segoe UI" panose="020B0502040204020203" pitchFamily="34" charset="0"/>
                      </a:endParaRPr>
                    </a:p>
                    <a:p>
                      <a:pPr marL="0" algn="l" defTabSz="685800" rtl="0" eaLnBrk="1" fontAlgn="t" latinLnBrk="0" hangingPunct="1"/>
                      <a:endParaRPr lang="en-GB" sz="1100" u="none" strike="noStrike" kern="1200" dirty="0" smtClean="0">
                        <a:solidFill>
                          <a:schemeClr val="dk1"/>
                        </a:solidFill>
                        <a:effectLst/>
                        <a:latin typeface="Segoe UI" panose="020B0502040204020203" pitchFamily="34" charset="0"/>
                        <a:ea typeface="+mn-ea"/>
                        <a:cs typeface="Segoe UI" panose="020B0502040204020203" pitchFamily="34" charset="0"/>
                      </a:endParaRPr>
                    </a:p>
                    <a:p>
                      <a:pPr marL="0" algn="l" defTabSz="685800" rtl="0" eaLnBrk="1" fontAlgn="t" latinLnBrk="0" hangingPunct="1"/>
                      <a:r>
                        <a:rPr lang="en-GB" sz="1100" u="none" strike="noStrike" kern="1200" dirty="0" smtClean="0">
                          <a:solidFill>
                            <a:schemeClr val="dk1"/>
                          </a:solidFill>
                          <a:effectLst/>
                          <a:latin typeface="Segoe UI" panose="020B0502040204020203" pitchFamily="34" charset="0"/>
                          <a:ea typeface="+mn-ea"/>
                          <a:cs typeface="Segoe UI" panose="020B0502040204020203" pitchFamily="34" charset="0"/>
                        </a:rPr>
                        <a:t>Welcome and opening remarks</a:t>
                      </a:r>
                      <a:endParaRPr lang="en-GB" sz="1100" u="none" strike="noStrike"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marL="0" algn="l" defTabSz="685800" rtl="0" eaLnBrk="1" fontAlgn="t" latinLnBrk="0" hangingPunct="1">
                        <a:spcAft>
                          <a:spcPts val="0"/>
                        </a:spcAft>
                      </a:pPr>
                      <a:r>
                        <a:rPr lang="en-GB" sz="1100" u="none" strike="noStrike" kern="1200" dirty="0" smtClean="0">
                          <a:solidFill>
                            <a:schemeClr val="dk1"/>
                          </a:solidFill>
                          <a:effectLst/>
                          <a:latin typeface="Segoe UI" panose="020B0502040204020203" pitchFamily="34" charset="0"/>
                          <a:ea typeface="+mn-ea"/>
                          <a:cs typeface="Segoe UI" panose="020B0502040204020203" pitchFamily="34" charset="0"/>
                        </a:rPr>
                        <a:t> </a:t>
                      </a:r>
                      <a:r>
                        <a:rPr lang="en-GB" sz="1100" b="1" u="none" strike="noStrike" kern="1200" dirty="0" err="1" smtClean="0">
                          <a:solidFill>
                            <a:schemeClr val="dk1"/>
                          </a:solidFill>
                          <a:effectLst/>
                          <a:latin typeface="Segoe UI" panose="020B0502040204020203" pitchFamily="34" charset="0"/>
                          <a:ea typeface="+mn-ea"/>
                          <a:cs typeface="Segoe UI" panose="020B0502040204020203" pitchFamily="34" charset="0"/>
                        </a:rPr>
                        <a:t>Dr.</a:t>
                      </a:r>
                      <a:r>
                        <a:rPr lang="en-GB" sz="1100" b="1" u="none" strike="noStrike" kern="1200" dirty="0" smtClean="0">
                          <a:solidFill>
                            <a:schemeClr val="dk1"/>
                          </a:solidFill>
                          <a:effectLst/>
                          <a:latin typeface="Segoe UI" panose="020B0502040204020203" pitchFamily="34" charset="0"/>
                          <a:ea typeface="+mn-ea"/>
                          <a:cs typeface="Segoe UI" panose="020B0502040204020203" pitchFamily="34" charset="0"/>
                        </a:rPr>
                        <a:t> K. BALARAMAN</a:t>
                      </a:r>
                      <a:r>
                        <a:rPr lang="en-GB" sz="1100" u="none" strike="noStrike" kern="1200" dirty="0" smtClean="0">
                          <a:solidFill>
                            <a:schemeClr val="dk1"/>
                          </a:solidFill>
                          <a:effectLst/>
                          <a:latin typeface="Segoe UI" panose="020B0502040204020203" pitchFamily="34" charset="0"/>
                          <a:ea typeface="+mn-ea"/>
                          <a:cs typeface="Segoe UI" panose="020B0502040204020203" pitchFamily="34" charset="0"/>
                        </a:rPr>
                        <a:t>, Director General,</a:t>
                      </a:r>
                    </a:p>
                    <a:p>
                      <a:pPr marL="0" algn="l" defTabSz="685800" rtl="0" eaLnBrk="1" fontAlgn="t" latinLnBrk="0" hangingPunct="1">
                        <a:spcAft>
                          <a:spcPts val="0"/>
                        </a:spcAft>
                      </a:pPr>
                      <a:r>
                        <a:rPr lang="en-GB" sz="1100" u="none" strike="noStrike" kern="1200" dirty="0" smtClean="0">
                          <a:solidFill>
                            <a:schemeClr val="dk1"/>
                          </a:solidFill>
                          <a:effectLst/>
                          <a:latin typeface="Segoe UI" panose="020B0502040204020203" pitchFamily="34" charset="0"/>
                          <a:ea typeface="+mn-ea"/>
                          <a:cs typeface="Segoe UI" panose="020B0502040204020203" pitchFamily="34" charset="0"/>
                        </a:rPr>
                        <a:t> National Institute of Wind Energy (NIWE)</a:t>
                      </a:r>
                    </a:p>
                    <a:p>
                      <a:pPr marL="0" algn="l" defTabSz="685800" rtl="0" eaLnBrk="1" fontAlgn="t" latinLnBrk="0" hangingPunct="1">
                        <a:spcAft>
                          <a:spcPts val="0"/>
                        </a:spcAft>
                      </a:pPr>
                      <a:endParaRPr lang="en-GB" sz="1100" u="none" strike="noStrike" kern="1200" dirty="0" smtClean="0">
                        <a:solidFill>
                          <a:schemeClr val="dk1"/>
                        </a:solidFill>
                        <a:effectLst/>
                        <a:latin typeface="Segoe UI" panose="020B0502040204020203" pitchFamily="34" charset="0"/>
                        <a:ea typeface="+mn-ea"/>
                        <a:cs typeface="Segoe UI" panose="020B0502040204020203" pitchFamily="34" charset="0"/>
                      </a:endParaRPr>
                    </a:p>
                    <a:p>
                      <a:pPr marL="0" algn="l" defTabSz="685800" rtl="0" eaLnBrk="1" fontAlgn="t" latinLnBrk="0" hangingPunct="1">
                        <a:spcAft>
                          <a:spcPts val="0"/>
                        </a:spcAft>
                      </a:pPr>
                      <a:r>
                        <a:rPr lang="en-GB" sz="1100" u="none" strike="noStrike" kern="1200" dirty="0" smtClean="0">
                          <a:solidFill>
                            <a:schemeClr val="dk1"/>
                          </a:solidFill>
                          <a:effectLst/>
                          <a:latin typeface="Segoe UI" panose="020B0502040204020203" pitchFamily="34" charset="0"/>
                          <a:ea typeface="+mn-ea"/>
                          <a:cs typeface="Segoe UI" panose="020B0502040204020203" pitchFamily="34" charset="0"/>
                        </a:rPr>
                        <a:t> </a:t>
                      </a:r>
                      <a:r>
                        <a:rPr lang="en-GB" sz="1100" b="1" u="none" strike="noStrike" kern="1200" dirty="0" err="1" smtClean="0">
                          <a:solidFill>
                            <a:schemeClr val="dk1"/>
                          </a:solidFill>
                          <a:effectLst/>
                          <a:latin typeface="Segoe UI" panose="020B0502040204020203" pitchFamily="34" charset="0"/>
                          <a:ea typeface="+mn-ea"/>
                          <a:cs typeface="Segoe UI" panose="020B0502040204020203" pitchFamily="34" charset="0"/>
                        </a:rPr>
                        <a:t>Dr.</a:t>
                      </a:r>
                      <a:r>
                        <a:rPr lang="en-GB" sz="1100" b="1" u="none" strike="noStrike" kern="1200" dirty="0" smtClean="0">
                          <a:solidFill>
                            <a:schemeClr val="dk1"/>
                          </a:solidFill>
                          <a:effectLst/>
                          <a:latin typeface="Segoe UI" panose="020B0502040204020203" pitchFamily="34" charset="0"/>
                          <a:ea typeface="+mn-ea"/>
                          <a:cs typeface="Segoe UI" panose="020B0502040204020203" pitchFamily="34" charset="0"/>
                        </a:rPr>
                        <a:t> Prabir Kumar Dash</a:t>
                      </a:r>
                      <a:r>
                        <a:rPr lang="en-GB" sz="1100" u="none" strike="noStrike" kern="1200" dirty="0" smtClean="0">
                          <a:solidFill>
                            <a:schemeClr val="dk1"/>
                          </a:solidFill>
                          <a:effectLst/>
                          <a:latin typeface="Segoe UI" panose="020B0502040204020203" pitchFamily="34" charset="0"/>
                          <a:ea typeface="+mn-ea"/>
                          <a:cs typeface="Segoe UI" panose="020B0502040204020203" pitchFamily="34" charset="0"/>
                        </a:rPr>
                        <a:t> (*), Scientist - D, </a:t>
                      </a:r>
                      <a:br>
                        <a:rPr lang="en-GB" sz="1100" u="none" strike="noStrike" kern="1200" dirty="0" smtClean="0">
                          <a:solidFill>
                            <a:schemeClr val="dk1"/>
                          </a:solidFill>
                          <a:effectLst/>
                          <a:latin typeface="Segoe UI" panose="020B0502040204020203" pitchFamily="34" charset="0"/>
                          <a:ea typeface="+mn-ea"/>
                          <a:cs typeface="Segoe UI" panose="020B0502040204020203" pitchFamily="34" charset="0"/>
                        </a:rPr>
                      </a:br>
                      <a:r>
                        <a:rPr lang="en-GB" sz="1100" u="none" strike="noStrike" kern="1200" dirty="0" smtClean="0">
                          <a:solidFill>
                            <a:schemeClr val="dk1"/>
                          </a:solidFill>
                          <a:effectLst/>
                          <a:latin typeface="Segoe UI" panose="020B0502040204020203" pitchFamily="34" charset="0"/>
                          <a:ea typeface="+mn-ea"/>
                          <a:cs typeface="Segoe UI" panose="020B0502040204020203" pitchFamily="34" charset="0"/>
                        </a:rPr>
                        <a:t> Ministry of New and Renewable Energy</a:t>
                      </a:r>
                    </a:p>
                    <a:p>
                      <a:pPr marL="0" algn="l" defTabSz="685800" rtl="0" eaLnBrk="1" fontAlgn="t" latinLnBrk="0" hangingPunct="1">
                        <a:spcAft>
                          <a:spcPts val="0"/>
                        </a:spcAft>
                      </a:pPr>
                      <a:endParaRPr lang="en-GB" sz="1100" u="none" strike="noStrike" kern="1200" dirty="0" smtClean="0">
                        <a:solidFill>
                          <a:schemeClr val="dk1"/>
                        </a:solidFill>
                        <a:effectLst/>
                        <a:latin typeface="Segoe UI" panose="020B0502040204020203" pitchFamily="34" charset="0"/>
                        <a:ea typeface="+mn-ea"/>
                        <a:cs typeface="Segoe UI" panose="020B0502040204020203" pitchFamily="34" charset="0"/>
                      </a:endParaRPr>
                    </a:p>
                    <a:p>
                      <a:pPr marL="0" algn="l" defTabSz="685800" rtl="0" eaLnBrk="1" fontAlgn="t" latinLnBrk="0" hangingPunct="1">
                        <a:spcAft>
                          <a:spcPts val="0"/>
                        </a:spcAft>
                      </a:pPr>
                      <a:r>
                        <a:rPr lang="en-GB" sz="1100" u="none" strike="noStrike" kern="1200" dirty="0" smtClean="0">
                          <a:solidFill>
                            <a:schemeClr val="dk1"/>
                          </a:solidFill>
                          <a:effectLst/>
                          <a:latin typeface="Segoe UI" panose="020B0502040204020203" pitchFamily="34" charset="0"/>
                          <a:ea typeface="+mn-ea"/>
                          <a:cs typeface="Segoe UI" panose="020B0502040204020203" pitchFamily="34" charset="0"/>
                        </a:rPr>
                        <a:t> </a:t>
                      </a:r>
                      <a:r>
                        <a:rPr lang="en-GB" sz="1100" b="1" u="none" strike="noStrike" kern="1200" dirty="0" smtClean="0">
                          <a:solidFill>
                            <a:schemeClr val="dk1"/>
                          </a:solidFill>
                          <a:effectLst/>
                          <a:latin typeface="Segoe UI" panose="020B0502040204020203" pitchFamily="34" charset="0"/>
                          <a:ea typeface="+mn-ea"/>
                          <a:cs typeface="Segoe UI" panose="020B0502040204020203" pitchFamily="34" charset="0"/>
                        </a:rPr>
                        <a:t>Mr. Simon Engfred </a:t>
                      </a:r>
                      <a:r>
                        <a:rPr lang="en-GB" sz="1100" b="1" u="none" strike="noStrike" kern="1200" dirty="0" err="1" smtClean="0">
                          <a:solidFill>
                            <a:schemeClr val="dk1"/>
                          </a:solidFill>
                          <a:effectLst/>
                          <a:latin typeface="Segoe UI" panose="020B0502040204020203" pitchFamily="34" charset="0"/>
                          <a:ea typeface="+mn-ea"/>
                          <a:cs typeface="Segoe UI" panose="020B0502040204020203" pitchFamily="34" charset="0"/>
                        </a:rPr>
                        <a:t>Schlichting</a:t>
                      </a:r>
                      <a:r>
                        <a:rPr lang="en-GB" sz="1100" u="none" strike="noStrike" kern="1200" dirty="0" smtClean="0">
                          <a:solidFill>
                            <a:schemeClr val="dk1"/>
                          </a:solidFill>
                          <a:effectLst/>
                          <a:latin typeface="Segoe UI" panose="020B0502040204020203" pitchFamily="34" charset="0"/>
                          <a:ea typeface="+mn-ea"/>
                          <a:cs typeface="Segoe UI" panose="020B0502040204020203" pitchFamily="34" charset="0"/>
                        </a:rPr>
                        <a:t>, Country  </a:t>
                      </a:r>
                      <a:br>
                        <a:rPr lang="en-GB" sz="1100" u="none" strike="noStrike" kern="1200" dirty="0" smtClean="0">
                          <a:solidFill>
                            <a:schemeClr val="dk1"/>
                          </a:solidFill>
                          <a:effectLst/>
                          <a:latin typeface="Segoe UI" panose="020B0502040204020203" pitchFamily="34" charset="0"/>
                          <a:ea typeface="+mn-ea"/>
                          <a:cs typeface="Segoe UI" panose="020B0502040204020203" pitchFamily="34" charset="0"/>
                        </a:rPr>
                      </a:br>
                      <a:r>
                        <a:rPr lang="en-GB" sz="1100" u="none" strike="noStrike" kern="1200" dirty="0" smtClean="0">
                          <a:solidFill>
                            <a:schemeClr val="dk1"/>
                          </a:solidFill>
                          <a:effectLst/>
                          <a:latin typeface="Segoe UI" panose="020B0502040204020203" pitchFamily="34" charset="0"/>
                          <a:ea typeface="+mn-ea"/>
                          <a:cs typeface="Segoe UI" panose="020B0502040204020203" pitchFamily="34" charset="0"/>
                        </a:rPr>
                        <a:t> Team</a:t>
                      </a:r>
                      <a:r>
                        <a:rPr lang="en-GB" sz="1100" u="none" strike="noStrike" kern="1200" baseline="0" dirty="0" smtClean="0">
                          <a:solidFill>
                            <a:schemeClr val="dk1"/>
                          </a:solidFill>
                          <a:effectLst/>
                          <a:latin typeface="Segoe UI" panose="020B0502040204020203" pitchFamily="34" charset="0"/>
                          <a:ea typeface="+mn-ea"/>
                          <a:cs typeface="Segoe UI" panose="020B0502040204020203" pitchFamily="34" charset="0"/>
                        </a:rPr>
                        <a:t> </a:t>
                      </a:r>
                      <a:r>
                        <a:rPr lang="en-GB" sz="1100" u="none" strike="noStrike" kern="1200" dirty="0" smtClean="0">
                          <a:solidFill>
                            <a:schemeClr val="dk1"/>
                          </a:solidFill>
                          <a:effectLst/>
                          <a:latin typeface="Segoe UI" panose="020B0502040204020203" pitchFamily="34" charset="0"/>
                          <a:ea typeface="+mn-ea"/>
                          <a:cs typeface="Segoe UI" panose="020B0502040204020203" pitchFamily="34" charset="0"/>
                        </a:rPr>
                        <a:t>Leader, Danish Energy Agency</a:t>
                      </a:r>
                    </a:p>
                  </a:txBody>
                  <a:tcPr marL="9525" marR="9525" marT="9525" marB="0"/>
                </a:tc>
                <a:extLst>
                  <a:ext uri="{0D108BD9-81ED-4DB2-BD59-A6C34878D82A}">
                    <a16:rowId xmlns:a16="http://schemas.microsoft.com/office/drawing/2014/main" val="4282607725"/>
                  </a:ext>
                </a:extLst>
              </a:tr>
              <a:tr h="1080153">
                <a:tc>
                  <a:txBody>
                    <a:bodyPr/>
                    <a:lstStyle/>
                    <a:p>
                      <a:pPr algn="ctr">
                        <a:spcAft>
                          <a:spcPts val="0"/>
                        </a:spcAft>
                      </a:pPr>
                      <a:endParaRPr lang="en-US" sz="1100" b="1" dirty="0" smtClean="0">
                        <a:solidFill>
                          <a:srgbClr val="FFFFFF"/>
                        </a:solidFill>
                        <a:effectLst/>
                        <a:latin typeface="Neue Haas Unica Pro Thin"/>
                        <a:ea typeface="Neue Haas Unica Pro Thin"/>
                        <a:cs typeface="Neue Haas Unica Pro Thin"/>
                      </a:endParaRPr>
                    </a:p>
                    <a:p>
                      <a:pPr algn="ctr">
                        <a:spcAft>
                          <a:spcPts val="0"/>
                        </a:spcAft>
                      </a:pPr>
                      <a:endParaRPr lang="en-US" sz="1100" b="1" dirty="0" smtClean="0">
                        <a:solidFill>
                          <a:srgbClr val="FFFFFF"/>
                        </a:solidFill>
                        <a:effectLst/>
                        <a:latin typeface="Neue Haas Unica Pro Thin"/>
                        <a:ea typeface="Neue Haas Unica Pro Thin"/>
                        <a:cs typeface="Neue Haas Unica Pro Thin"/>
                      </a:endParaRPr>
                    </a:p>
                    <a:p>
                      <a:pPr algn="ctr">
                        <a:spcAft>
                          <a:spcPts val="0"/>
                        </a:spcAft>
                      </a:pPr>
                      <a:r>
                        <a:rPr lang="en-US" sz="1100" b="1" dirty="0" smtClean="0">
                          <a:solidFill>
                            <a:srgbClr val="FFFFFF"/>
                          </a:solidFill>
                          <a:effectLst/>
                          <a:latin typeface="Neue Haas Unica Pro Thin"/>
                          <a:ea typeface="Neue Haas Unica Pro Thin"/>
                          <a:cs typeface="Neue Haas Unica Pro Thin"/>
                        </a:rPr>
                        <a:t>10.15 </a:t>
                      </a:r>
                      <a:r>
                        <a:rPr lang="en-US" sz="1100" b="1" dirty="0">
                          <a:solidFill>
                            <a:srgbClr val="FFFFFF"/>
                          </a:solidFill>
                          <a:effectLst/>
                          <a:latin typeface="Neue Haas Unica Pro Thin"/>
                          <a:ea typeface="Neue Haas Unica Pro Thin"/>
                          <a:cs typeface="Neue Haas Unica Pro Thin"/>
                        </a:rPr>
                        <a:t>AM</a:t>
                      </a:r>
                      <a:endParaRPr lang="da-DK" sz="1100" dirty="0">
                        <a:effectLst/>
                        <a:latin typeface="Neue Haas Unica Pro Thin"/>
                        <a:ea typeface="Neue Haas Unica Pro Thin"/>
                        <a:cs typeface="Neue Haas Unica Pro Thin"/>
                      </a:endParaRPr>
                    </a:p>
                    <a:p>
                      <a:pPr algn="ctr">
                        <a:spcAft>
                          <a:spcPts val="0"/>
                        </a:spcAft>
                      </a:pPr>
                      <a:r>
                        <a:rPr lang="en-US" sz="1100" b="1" dirty="0">
                          <a:solidFill>
                            <a:srgbClr val="FFFFFF"/>
                          </a:solidFill>
                          <a:effectLst/>
                          <a:latin typeface="Neue Haas Unica Pro Thin"/>
                          <a:ea typeface="Neue Haas Unica Pro Thin"/>
                          <a:cs typeface="Neue Haas Unica Pro Thin"/>
                        </a:rPr>
                        <a:t>-</a:t>
                      </a:r>
                      <a:endParaRPr lang="da-DK" sz="1100" dirty="0">
                        <a:effectLst/>
                        <a:latin typeface="Neue Haas Unica Pro Thin"/>
                        <a:ea typeface="Neue Haas Unica Pro Thin"/>
                        <a:cs typeface="Neue Haas Unica Pro Thin"/>
                      </a:endParaRPr>
                    </a:p>
                    <a:p>
                      <a:pPr algn="ctr">
                        <a:spcAft>
                          <a:spcPts val="0"/>
                        </a:spcAft>
                      </a:pPr>
                      <a:r>
                        <a:rPr lang="en-US" sz="1100" b="1" dirty="0">
                          <a:solidFill>
                            <a:srgbClr val="FFFFFF"/>
                          </a:solidFill>
                          <a:effectLst/>
                          <a:latin typeface="Neue Haas Unica Pro Thin"/>
                          <a:ea typeface="Neue Haas Unica Pro Thin"/>
                          <a:cs typeface="Neue Haas Unica Pro Thin"/>
                        </a:rPr>
                        <a:t>10.45 AM</a:t>
                      </a:r>
                      <a:endParaRPr lang="da-DK" sz="1100" dirty="0">
                        <a:effectLst/>
                        <a:latin typeface="Neue Haas Unica Pro Thin"/>
                        <a:ea typeface="Neue Haas Unica Pro Thin"/>
                        <a:cs typeface="Neue Haas Unica Pro Thin"/>
                      </a:endParaRPr>
                    </a:p>
                  </a:txBody>
                  <a:tcPr marL="68580" marR="68580" marT="0" marB="0"/>
                </a:tc>
                <a:tc>
                  <a:txBody>
                    <a:bodyPr/>
                    <a:lstStyle/>
                    <a:p>
                      <a:pPr>
                        <a:spcAft>
                          <a:spcPts val="0"/>
                        </a:spcAft>
                      </a:pPr>
                      <a:endPar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endParaRPr>
                    </a:p>
                    <a:p>
                      <a:pPr>
                        <a:spcAft>
                          <a:spcPts val="0"/>
                        </a:spcAft>
                      </a:pP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Relevance </a:t>
                      </a: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of Dhanuskodi Test Center &amp; Wind Conditions at Dhanuskodi site</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p>
                      <a:pPr>
                        <a:spcAft>
                          <a:spcPts val="0"/>
                        </a:spcAft>
                      </a:pP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 </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p>
                      <a:pPr>
                        <a:spcAft>
                          <a:spcPts val="0"/>
                        </a:spcAft>
                      </a:pP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Following the presentation there will be time for questions, comments and answers </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txBody>
                  <a:tcPr marL="68580" marR="68580" marT="0" marB="0"/>
                </a:tc>
                <a:tc>
                  <a:txBody>
                    <a:bodyPr/>
                    <a:lstStyle/>
                    <a:p>
                      <a:pPr>
                        <a:spcAft>
                          <a:spcPts val="0"/>
                        </a:spcAft>
                      </a:pPr>
                      <a:r>
                        <a:rPr lang="en-US" sz="1100" b="1" u="none" strike="noStrike" kern="1200" dirty="0" smtClean="0">
                          <a:solidFill>
                            <a:schemeClr val="dk1"/>
                          </a:solidFill>
                          <a:effectLst/>
                          <a:latin typeface="Segoe UI" panose="020B0502040204020203" pitchFamily="34" charset="0"/>
                          <a:ea typeface="+mn-ea"/>
                          <a:cs typeface="Segoe UI" panose="020B0502040204020203" pitchFamily="34" charset="0"/>
                        </a:rPr>
                        <a:t>Mr</a:t>
                      </a:r>
                      <a:r>
                        <a:rPr lang="en-US" sz="1100" b="1" u="none" strike="noStrike" kern="1200" dirty="0">
                          <a:solidFill>
                            <a:schemeClr val="dk1"/>
                          </a:solidFill>
                          <a:effectLst/>
                          <a:latin typeface="Segoe UI" panose="020B0502040204020203" pitchFamily="34" charset="0"/>
                          <a:ea typeface="+mn-ea"/>
                          <a:cs typeface="Segoe UI" panose="020B0502040204020203" pitchFamily="34" charset="0"/>
                        </a:rPr>
                        <a:t>. J.C. David </a:t>
                      </a:r>
                      <a:r>
                        <a:rPr lang="en-US" sz="1100" b="1" u="none" strike="noStrike" kern="1200" dirty="0" smtClean="0">
                          <a:solidFill>
                            <a:schemeClr val="dk1"/>
                          </a:solidFill>
                          <a:effectLst/>
                          <a:latin typeface="Segoe UI" panose="020B0502040204020203" pitchFamily="34" charset="0"/>
                          <a:ea typeface="+mn-ea"/>
                          <a:cs typeface="Segoe UI" panose="020B0502040204020203" pitchFamily="34" charset="0"/>
                        </a:rPr>
                        <a:t>Solomon</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 Director </a:t>
                      </a: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&amp; Division </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Head, Measurements </a:t>
                      </a: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&amp; Testing (M&amp;T) Division, </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NIWE</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p>
                      <a:pPr>
                        <a:spcAft>
                          <a:spcPts val="0"/>
                        </a:spcAft>
                      </a:pP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 </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p>
                      <a:pPr>
                        <a:spcAft>
                          <a:spcPts val="0"/>
                        </a:spcAft>
                      </a:pPr>
                      <a:r>
                        <a:rPr lang="en-US" sz="1100" b="1" u="none" strike="noStrike" kern="1200" dirty="0">
                          <a:solidFill>
                            <a:schemeClr val="dk1"/>
                          </a:solidFill>
                          <a:effectLst/>
                          <a:latin typeface="Segoe UI" panose="020B0502040204020203" pitchFamily="34" charset="0"/>
                          <a:ea typeface="+mn-ea"/>
                          <a:cs typeface="Segoe UI" panose="020B0502040204020203" pitchFamily="34" charset="0"/>
                        </a:rPr>
                        <a:t>Mr. J. </a:t>
                      </a:r>
                      <a:r>
                        <a:rPr lang="en-US" sz="1100" b="1" u="none" strike="noStrike" kern="1200" dirty="0" smtClean="0">
                          <a:solidFill>
                            <a:schemeClr val="dk1"/>
                          </a:solidFill>
                          <a:effectLst/>
                          <a:latin typeface="Segoe UI" panose="020B0502040204020203" pitchFamily="34" charset="0"/>
                          <a:ea typeface="+mn-ea"/>
                          <a:cs typeface="Segoe UI" panose="020B0502040204020203" pitchFamily="34" charset="0"/>
                        </a:rPr>
                        <a:t>Bastin,</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 Deputy Director (Technical</a:t>
                      </a: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 </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 OWD</a:t>
                      </a: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 DAF &amp; IT Division, </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NIWE</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txBody>
                  <a:tcPr marL="68580" marR="68580" marT="0" marB="0"/>
                </a:tc>
                <a:extLst>
                  <a:ext uri="{0D108BD9-81ED-4DB2-BD59-A6C34878D82A}">
                    <a16:rowId xmlns:a16="http://schemas.microsoft.com/office/drawing/2014/main" val="3671761595"/>
                  </a:ext>
                </a:extLst>
              </a:tr>
              <a:tr h="948509">
                <a:tc>
                  <a:txBody>
                    <a:bodyPr/>
                    <a:lstStyle/>
                    <a:p>
                      <a:pPr algn="ctr">
                        <a:spcAft>
                          <a:spcPts val="0"/>
                        </a:spcAft>
                      </a:pPr>
                      <a:endParaRPr lang="en-US" sz="1100" b="1" dirty="0" smtClean="0">
                        <a:solidFill>
                          <a:srgbClr val="FFFFFF"/>
                        </a:solidFill>
                        <a:effectLst/>
                        <a:latin typeface="Neue Haas Unica Pro Thin"/>
                        <a:ea typeface="Neue Haas Unica Pro Thin"/>
                        <a:cs typeface="Neue Haas Unica Pro Thin"/>
                      </a:endParaRPr>
                    </a:p>
                    <a:p>
                      <a:pPr algn="ctr">
                        <a:spcAft>
                          <a:spcPts val="0"/>
                        </a:spcAft>
                      </a:pPr>
                      <a:endParaRPr lang="en-US" sz="1100" b="1" dirty="0" smtClean="0">
                        <a:solidFill>
                          <a:srgbClr val="FFFFFF"/>
                        </a:solidFill>
                        <a:effectLst/>
                        <a:latin typeface="Neue Haas Unica Pro Thin"/>
                        <a:ea typeface="Neue Haas Unica Pro Thin"/>
                        <a:cs typeface="Neue Haas Unica Pro Thin"/>
                      </a:endParaRPr>
                    </a:p>
                    <a:p>
                      <a:pPr algn="ctr">
                        <a:spcAft>
                          <a:spcPts val="0"/>
                        </a:spcAft>
                      </a:pPr>
                      <a:r>
                        <a:rPr lang="en-US" sz="1100" b="1" dirty="0" smtClean="0">
                          <a:solidFill>
                            <a:srgbClr val="FFFFFF"/>
                          </a:solidFill>
                          <a:effectLst/>
                          <a:latin typeface="Neue Haas Unica Pro Thin"/>
                          <a:ea typeface="Neue Haas Unica Pro Thin"/>
                          <a:cs typeface="Neue Haas Unica Pro Thin"/>
                        </a:rPr>
                        <a:t>10.45 </a:t>
                      </a:r>
                      <a:r>
                        <a:rPr lang="en-US" sz="1100" b="1" dirty="0">
                          <a:solidFill>
                            <a:srgbClr val="FFFFFF"/>
                          </a:solidFill>
                          <a:effectLst/>
                          <a:latin typeface="Neue Haas Unica Pro Thin"/>
                          <a:ea typeface="Neue Haas Unica Pro Thin"/>
                          <a:cs typeface="Neue Haas Unica Pro Thin"/>
                        </a:rPr>
                        <a:t>AM</a:t>
                      </a:r>
                      <a:endParaRPr lang="da-DK" sz="1100" dirty="0">
                        <a:effectLst/>
                        <a:latin typeface="Neue Haas Unica Pro Thin"/>
                        <a:ea typeface="Neue Haas Unica Pro Thin"/>
                        <a:cs typeface="Neue Haas Unica Pro Thin"/>
                      </a:endParaRPr>
                    </a:p>
                    <a:p>
                      <a:pPr algn="ctr">
                        <a:spcAft>
                          <a:spcPts val="0"/>
                        </a:spcAft>
                      </a:pPr>
                      <a:r>
                        <a:rPr lang="en-US" sz="1100" b="1" dirty="0">
                          <a:solidFill>
                            <a:srgbClr val="FFFFFF"/>
                          </a:solidFill>
                          <a:effectLst/>
                          <a:latin typeface="Neue Haas Unica Pro Thin"/>
                          <a:ea typeface="Neue Haas Unica Pro Thin"/>
                          <a:cs typeface="Neue Haas Unica Pro Thin"/>
                        </a:rPr>
                        <a:t>-</a:t>
                      </a:r>
                      <a:endParaRPr lang="da-DK" sz="1100" dirty="0">
                        <a:effectLst/>
                        <a:latin typeface="Neue Haas Unica Pro Thin"/>
                        <a:ea typeface="Neue Haas Unica Pro Thin"/>
                        <a:cs typeface="Neue Haas Unica Pro Thin"/>
                      </a:endParaRPr>
                    </a:p>
                    <a:p>
                      <a:pPr algn="ctr">
                        <a:spcAft>
                          <a:spcPts val="0"/>
                        </a:spcAft>
                      </a:pPr>
                      <a:r>
                        <a:rPr lang="en-US" sz="1100" b="1" dirty="0">
                          <a:solidFill>
                            <a:srgbClr val="FFFFFF"/>
                          </a:solidFill>
                          <a:effectLst/>
                          <a:latin typeface="Neue Haas Unica Pro Thin"/>
                          <a:ea typeface="Neue Haas Unica Pro Thin"/>
                          <a:cs typeface="Neue Haas Unica Pro Thin"/>
                        </a:rPr>
                        <a:t>11.15 AM</a:t>
                      </a:r>
                      <a:endParaRPr lang="da-DK" sz="1100" dirty="0">
                        <a:effectLst/>
                        <a:latin typeface="Neue Haas Unica Pro Thin"/>
                        <a:ea typeface="Neue Haas Unica Pro Thin"/>
                        <a:cs typeface="Neue Haas Unica Pro Thin"/>
                      </a:endParaRPr>
                    </a:p>
                  </a:txBody>
                  <a:tcPr marL="68580" marR="68580" marT="0" marB="0"/>
                </a:tc>
                <a:tc>
                  <a:txBody>
                    <a:bodyPr/>
                    <a:lstStyle/>
                    <a:p>
                      <a:pPr>
                        <a:spcAft>
                          <a:spcPts val="0"/>
                        </a:spcAft>
                      </a:pPr>
                      <a:endPar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endParaRPr>
                    </a:p>
                    <a:p>
                      <a:pPr>
                        <a:spcAft>
                          <a:spcPts val="0"/>
                        </a:spcAft>
                      </a:pP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Greening </a:t>
                      </a: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of </a:t>
                      </a:r>
                      <a:r>
                        <a:rPr lang="en-US" sz="1100" u="none" strike="noStrike" kern="1200" dirty="0" err="1">
                          <a:solidFill>
                            <a:schemeClr val="dk1"/>
                          </a:solidFill>
                          <a:effectLst/>
                          <a:latin typeface="Segoe UI" panose="020B0502040204020203" pitchFamily="34" charset="0"/>
                          <a:ea typeface="+mn-ea"/>
                          <a:cs typeface="Segoe UI" panose="020B0502040204020203" pitchFamily="34" charset="0"/>
                        </a:rPr>
                        <a:t>Rameshwaram</a:t>
                      </a: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 – Planning for EIA, Logistics, Power evacuation </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p>
                      <a:pPr>
                        <a:spcAft>
                          <a:spcPts val="0"/>
                        </a:spcAft>
                      </a:pP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 </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p>
                      <a:pPr>
                        <a:spcAft>
                          <a:spcPts val="0"/>
                        </a:spcAft>
                      </a:pP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Following the presentation there will be time for questions, comments and answers</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txBody>
                  <a:tcPr marL="68580" marR="68580" marT="0" marB="0"/>
                </a:tc>
                <a:tc>
                  <a:txBody>
                    <a:bodyPr/>
                    <a:lstStyle/>
                    <a:p>
                      <a:pPr>
                        <a:spcAft>
                          <a:spcPts val="0"/>
                        </a:spcAft>
                      </a:pPr>
                      <a:r>
                        <a:rPr lang="en-US" sz="1100" b="1" u="none" strike="noStrike" kern="1200" dirty="0">
                          <a:solidFill>
                            <a:schemeClr val="dk1"/>
                          </a:solidFill>
                          <a:effectLst/>
                          <a:latin typeface="Segoe UI" panose="020B0502040204020203" pitchFamily="34" charset="0"/>
                          <a:ea typeface="+mn-ea"/>
                          <a:cs typeface="Segoe UI" panose="020B0502040204020203" pitchFamily="34" charset="0"/>
                        </a:rPr>
                        <a:t>Dr. K. </a:t>
                      </a:r>
                      <a:r>
                        <a:rPr lang="en-US" sz="1100" b="1" u="none" strike="noStrike" kern="1200" dirty="0" smtClean="0">
                          <a:solidFill>
                            <a:schemeClr val="dk1"/>
                          </a:solidFill>
                          <a:effectLst/>
                          <a:latin typeface="Segoe UI" panose="020B0502040204020203" pitchFamily="34" charset="0"/>
                          <a:ea typeface="+mn-ea"/>
                          <a:cs typeface="Segoe UI" panose="020B0502040204020203" pitchFamily="34" charset="0"/>
                        </a:rPr>
                        <a:t>Boopathi, </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Director </a:t>
                      </a: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&amp; Division </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Head, OWD</a:t>
                      </a: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 DAF &amp; IT Division, </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NIWE</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p>
                      <a:pPr>
                        <a:spcAft>
                          <a:spcPts val="0"/>
                        </a:spcAft>
                      </a:pP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 </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p>
                      <a:pPr>
                        <a:spcAft>
                          <a:spcPts val="0"/>
                        </a:spcAft>
                      </a:pPr>
                      <a:r>
                        <a:rPr lang="en-US" sz="1100" b="1" u="none" strike="noStrike" kern="1200" dirty="0">
                          <a:solidFill>
                            <a:schemeClr val="dk1"/>
                          </a:solidFill>
                          <a:effectLst/>
                          <a:latin typeface="Segoe UI" panose="020B0502040204020203" pitchFamily="34" charset="0"/>
                          <a:ea typeface="+mn-ea"/>
                          <a:cs typeface="Segoe UI" panose="020B0502040204020203" pitchFamily="34" charset="0"/>
                        </a:rPr>
                        <a:t>Mr. Bhukya </a:t>
                      </a:r>
                      <a:r>
                        <a:rPr lang="en-US" sz="1100" b="1" u="none" strike="noStrike" kern="1200" dirty="0" smtClean="0">
                          <a:solidFill>
                            <a:schemeClr val="dk1"/>
                          </a:solidFill>
                          <a:effectLst/>
                          <a:latin typeface="Segoe UI" panose="020B0502040204020203" pitchFamily="34" charset="0"/>
                          <a:ea typeface="+mn-ea"/>
                          <a:cs typeface="Segoe UI" panose="020B0502040204020203" pitchFamily="34" charset="0"/>
                        </a:rPr>
                        <a:t>Ramdas, </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Deputy </a:t>
                      </a: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Director (Technical</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a:t>
                      </a:r>
                      <a:r>
                        <a:rPr lang="en-US" sz="1100" u="none" strike="noStrike" kern="1200" baseline="0" dirty="0" smtClean="0">
                          <a:solidFill>
                            <a:schemeClr val="dk1"/>
                          </a:solidFill>
                          <a:effectLst/>
                          <a:latin typeface="Segoe UI" panose="020B0502040204020203" pitchFamily="34" charset="0"/>
                          <a:ea typeface="+mn-ea"/>
                          <a:cs typeface="Segoe UI" panose="020B0502040204020203" pitchFamily="34" charset="0"/>
                        </a:rPr>
                        <a:t> </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Measurements </a:t>
                      </a: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&amp; Testing (M&amp;T) Division, </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NIWE</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txBody>
                  <a:tcPr marL="68580" marR="68580" marT="0" marB="0"/>
                </a:tc>
                <a:extLst>
                  <a:ext uri="{0D108BD9-81ED-4DB2-BD59-A6C34878D82A}">
                    <a16:rowId xmlns:a16="http://schemas.microsoft.com/office/drawing/2014/main" val="2197947902"/>
                  </a:ext>
                </a:extLst>
              </a:tr>
              <a:tr h="1048114">
                <a:tc>
                  <a:txBody>
                    <a:bodyPr/>
                    <a:lstStyle/>
                    <a:p>
                      <a:pPr algn="ctr">
                        <a:spcAft>
                          <a:spcPts val="0"/>
                        </a:spcAft>
                      </a:pPr>
                      <a:endParaRPr lang="en-US" sz="1100" b="1" dirty="0" smtClean="0">
                        <a:solidFill>
                          <a:srgbClr val="FFFFFF"/>
                        </a:solidFill>
                        <a:effectLst/>
                        <a:latin typeface="Neue Haas Unica Pro Thin"/>
                        <a:ea typeface="Neue Haas Unica Pro Thin"/>
                        <a:cs typeface="Neue Haas Unica Pro Thin"/>
                      </a:endParaRPr>
                    </a:p>
                    <a:p>
                      <a:pPr algn="ctr">
                        <a:spcAft>
                          <a:spcPts val="0"/>
                        </a:spcAft>
                      </a:pPr>
                      <a:endParaRPr lang="en-US" sz="1100" b="1" dirty="0" smtClean="0">
                        <a:solidFill>
                          <a:srgbClr val="FFFFFF"/>
                        </a:solidFill>
                        <a:effectLst/>
                        <a:latin typeface="Neue Haas Unica Pro Thin"/>
                        <a:ea typeface="Neue Haas Unica Pro Thin"/>
                        <a:cs typeface="Neue Haas Unica Pro Thin"/>
                      </a:endParaRPr>
                    </a:p>
                    <a:p>
                      <a:pPr algn="ctr">
                        <a:spcAft>
                          <a:spcPts val="0"/>
                        </a:spcAft>
                      </a:pPr>
                      <a:r>
                        <a:rPr lang="en-US" sz="1100" b="1" dirty="0" smtClean="0">
                          <a:solidFill>
                            <a:srgbClr val="FFFFFF"/>
                          </a:solidFill>
                          <a:effectLst/>
                          <a:latin typeface="Neue Haas Unica Pro Thin"/>
                          <a:ea typeface="Neue Haas Unica Pro Thin"/>
                          <a:cs typeface="Neue Haas Unica Pro Thin"/>
                        </a:rPr>
                        <a:t>11.15 </a:t>
                      </a:r>
                      <a:r>
                        <a:rPr lang="en-US" sz="1100" b="1" dirty="0">
                          <a:solidFill>
                            <a:srgbClr val="FFFFFF"/>
                          </a:solidFill>
                          <a:effectLst/>
                          <a:latin typeface="Neue Haas Unica Pro Thin"/>
                          <a:ea typeface="Neue Haas Unica Pro Thin"/>
                          <a:cs typeface="Neue Haas Unica Pro Thin"/>
                        </a:rPr>
                        <a:t>AM</a:t>
                      </a:r>
                      <a:endParaRPr lang="da-DK" sz="1100" dirty="0">
                        <a:effectLst/>
                        <a:latin typeface="Neue Haas Unica Pro Thin"/>
                        <a:ea typeface="Neue Haas Unica Pro Thin"/>
                        <a:cs typeface="Neue Haas Unica Pro Thin"/>
                      </a:endParaRPr>
                    </a:p>
                    <a:p>
                      <a:pPr algn="ctr">
                        <a:spcAft>
                          <a:spcPts val="0"/>
                        </a:spcAft>
                      </a:pPr>
                      <a:r>
                        <a:rPr lang="en-US" sz="1100" b="1" dirty="0">
                          <a:solidFill>
                            <a:srgbClr val="FFFFFF"/>
                          </a:solidFill>
                          <a:effectLst/>
                          <a:latin typeface="Neue Haas Unica Pro Thin"/>
                          <a:ea typeface="Neue Haas Unica Pro Thin"/>
                          <a:cs typeface="Neue Haas Unica Pro Thin"/>
                        </a:rPr>
                        <a:t>-</a:t>
                      </a:r>
                      <a:endParaRPr lang="da-DK" sz="1100" dirty="0">
                        <a:effectLst/>
                        <a:latin typeface="Neue Haas Unica Pro Thin"/>
                        <a:ea typeface="Neue Haas Unica Pro Thin"/>
                        <a:cs typeface="Neue Haas Unica Pro Thin"/>
                      </a:endParaRPr>
                    </a:p>
                    <a:p>
                      <a:pPr algn="ctr">
                        <a:spcAft>
                          <a:spcPts val="0"/>
                        </a:spcAft>
                      </a:pPr>
                      <a:r>
                        <a:rPr lang="en-US" sz="1100" b="1" dirty="0">
                          <a:solidFill>
                            <a:srgbClr val="FFFFFF"/>
                          </a:solidFill>
                          <a:effectLst/>
                          <a:latin typeface="Neue Haas Unica Pro Thin"/>
                          <a:ea typeface="Neue Haas Unica Pro Thin"/>
                          <a:cs typeface="Neue Haas Unica Pro Thin"/>
                        </a:rPr>
                        <a:t> 11.55 AM</a:t>
                      </a:r>
                      <a:endParaRPr lang="da-DK" sz="1100" dirty="0">
                        <a:effectLst/>
                        <a:latin typeface="Neue Haas Unica Pro Thin"/>
                        <a:ea typeface="Neue Haas Unica Pro Thin"/>
                        <a:cs typeface="Neue Haas Unica Pro Thin"/>
                      </a:endParaRPr>
                    </a:p>
                  </a:txBody>
                  <a:tcPr marL="68580" marR="68580" marT="0" marB="0"/>
                </a:tc>
                <a:tc>
                  <a:txBody>
                    <a:bodyPr/>
                    <a:lstStyle/>
                    <a:p>
                      <a:pPr marL="0" algn="l" defTabSz="685800" rtl="0" eaLnBrk="1" latinLnBrk="0" hangingPunct="1">
                        <a:spcAft>
                          <a:spcPts val="0"/>
                        </a:spcAft>
                      </a:pP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Survey, Short interviews with stakeholders for Dhanuskodi Site &amp; Key Points from Internal Workshop </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p>
                      <a:pPr marL="0" algn="l" defTabSz="685800" rtl="0" eaLnBrk="1" latinLnBrk="0" hangingPunct="1">
                        <a:spcAft>
                          <a:spcPts val="0"/>
                        </a:spcAft>
                      </a:pP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 </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p>
                      <a:pPr marL="0" algn="l" defTabSz="685800" rtl="0" eaLnBrk="1" latinLnBrk="0" hangingPunct="1">
                        <a:spcAft>
                          <a:spcPts val="0"/>
                        </a:spcAft>
                      </a:pP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Following the presentation there will be time for questions, comments and </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answers</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txBody>
                  <a:tcPr marL="68580" marR="68580" marT="0" marB="0"/>
                </a:tc>
                <a:tc>
                  <a:txBody>
                    <a:bodyPr/>
                    <a:lstStyle/>
                    <a:p>
                      <a:pPr marL="0" algn="l" defTabSz="685800" rtl="0" eaLnBrk="1" latinLnBrk="0" hangingPunct="1">
                        <a:spcAft>
                          <a:spcPts val="0"/>
                        </a:spcAft>
                      </a:pPr>
                      <a:r>
                        <a:rPr lang="en-US" sz="1100" b="1" u="none" strike="noStrike" kern="1200" dirty="0">
                          <a:solidFill>
                            <a:schemeClr val="dk1"/>
                          </a:solidFill>
                          <a:effectLst/>
                          <a:latin typeface="Segoe UI" panose="020B0502040204020203" pitchFamily="34" charset="0"/>
                          <a:ea typeface="+mn-ea"/>
                          <a:cs typeface="Segoe UI" panose="020B0502040204020203" pitchFamily="34" charset="0"/>
                        </a:rPr>
                        <a:t>Mr. Niels-Erik </a:t>
                      </a:r>
                      <a:r>
                        <a:rPr lang="en-US" sz="1100" b="1" u="none" strike="noStrike" kern="1200" dirty="0" smtClean="0">
                          <a:solidFill>
                            <a:schemeClr val="dk1"/>
                          </a:solidFill>
                          <a:effectLst/>
                          <a:latin typeface="Segoe UI" panose="020B0502040204020203" pitchFamily="34" charset="0"/>
                          <a:ea typeface="+mn-ea"/>
                          <a:cs typeface="Segoe UI" panose="020B0502040204020203" pitchFamily="34" charset="0"/>
                        </a:rPr>
                        <a:t>Clausen</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 Associate </a:t>
                      </a: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Professor, Wind Energy System </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Division, DTU Wind</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p>
                      <a:pPr marL="0" algn="l" defTabSz="685800" rtl="0" eaLnBrk="1" latinLnBrk="0" hangingPunct="1">
                        <a:spcAft>
                          <a:spcPts val="0"/>
                        </a:spcAft>
                      </a:pP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 </a:t>
                      </a:r>
                      <a:endParaRPr lang="da-DK" sz="1100" b="1" u="none" strike="noStrike" kern="1200" dirty="0">
                        <a:solidFill>
                          <a:schemeClr val="dk1"/>
                        </a:solidFill>
                        <a:effectLst/>
                        <a:latin typeface="Segoe UI" panose="020B0502040204020203" pitchFamily="34" charset="0"/>
                        <a:ea typeface="+mn-ea"/>
                        <a:cs typeface="Segoe UI" panose="020B0502040204020203" pitchFamily="34" charset="0"/>
                      </a:endParaRPr>
                    </a:p>
                    <a:p>
                      <a:pPr marL="0" algn="l" defTabSz="685800" rtl="0" eaLnBrk="1" latinLnBrk="0" hangingPunct="1">
                        <a:spcAft>
                          <a:spcPts val="0"/>
                        </a:spcAft>
                      </a:pPr>
                      <a:r>
                        <a:rPr lang="en-US" sz="1100" b="1" u="none" strike="noStrike" kern="1200" dirty="0">
                          <a:solidFill>
                            <a:schemeClr val="dk1"/>
                          </a:solidFill>
                          <a:effectLst/>
                          <a:latin typeface="Segoe UI" panose="020B0502040204020203" pitchFamily="34" charset="0"/>
                          <a:ea typeface="+mn-ea"/>
                          <a:cs typeface="Segoe UI" panose="020B0502040204020203" pitchFamily="34" charset="0"/>
                        </a:rPr>
                        <a:t>Mr. N. </a:t>
                      </a:r>
                      <a:r>
                        <a:rPr lang="en-US" sz="1100" b="1" u="none" strike="noStrike" kern="1200" dirty="0" smtClean="0">
                          <a:solidFill>
                            <a:schemeClr val="dk1"/>
                          </a:solidFill>
                          <a:effectLst/>
                          <a:latin typeface="Segoe UI" panose="020B0502040204020203" pitchFamily="34" charset="0"/>
                          <a:ea typeface="+mn-ea"/>
                          <a:cs typeface="Segoe UI" panose="020B0502040204020203" pitchFamily="34" charset="0"/>
                        </a:rPr>
                        <a:t>Rajkumar</a:t>
                      </a:r>
                      <a:r>
                        <a:rPr lang="da-DK" sz="1100" u="none" strike="noStrike" kern="1200" dirty="0" smtClean="0">
                          <a:solidFill>
                            <a:schemeClr val="dk1"/>
                          </a:solidFill>
                          <a:effectLst/>
                          <a:latin typeface="Segoe UI" panose="020B0502040204020203" pitchFamily="34" charset="0"/>
                          <a:ea typeface="+mn-ea"/>
                          <a:cs typeface="Segoe UI" panose="020B0502040204020203" pitchFamily="34" charset="0"/>
                        </a:rPr>
                        <a:t>,</a:t>
                      </a:r>
                      <a:r>
                        <a:rPr lang="da-DK" sz="1100" u="none" strike="noStrike" kern="1200" baseline="0" dirty="0" smtClean="0">
                          <a:solidFill>
                            <a:schemeClr val="dk1"/>
                          </a:solidFill>
                          <a:effectLst/>
                          <a:latin typeface="Segoe UI" panose="020B0502040204020203" pitchFamily="34" charset="0"/>
                          <a:ea typeface="+mn-ea"/>
                          <a:cs typeface="Segoe UI" panose="020B0502040204020203" pitchFamily="34" charset="0"/>
                        </a:rPr>
                        <a:t> </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Additional </a:t>
                      </a: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Director, </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Measurements </a:t>
                      </a: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&amp; </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Testing </a:t>
                      </a: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Division, </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NIWE</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txBody>
                  <a:tcPr marL="68580" marR="68580" marT="0" marB="0"/>
                </a:tc>
                <a:extLst>
                  <a:ext uri="{0D108BD9-81ED-4DB2-BD59-A6C34878D82A}">
                    <a16:rowId xmlns:a16="http://schemas.microsoft.com/office/drawing/2014/main" val="2572976589"/>
                  </a:ext>
                </a:extLst>
              </a:tr>
              <a:tr h="234634">
                <a:tc gridSpan="3">
                  <a:txBody>
                    <a:bodyPr/>
                    <a:lstStyle/>
                    <a:p>
                      <a:pPr marL="0" algn="ctr" defTabSz="685800" rtl="0" eaLnBrk="1" fontAlgn="t" latinLnBrk="0" hangingPunct="1"/>
                      <a:r>
                        <a:rPr lang="en-GB" sz="1100" u="none" strike="noStrike" kern="1200" dirty="0" smtClean="0">
                          <a:solidFill>
                            <a:schemeClr val="bg1"/>
                          </a:solidFill>
                          <a:effectLst/>
                          <a:latin typeface="Segoe UI" panose="020B0502040204020203" pitchFamily="34" charset="0"/>
                          <a:ea typeface="+mn-ea"/>
                          <a:cs typeface="Segoe UI" panose="020B0502040204020203" pitchFamily="34" charset="0"/>
                        </a:rPr>
                        <a:t>Tea break (15 minutes)</a:t>
                      </a:r>
                      <a:endParaRPr lang="en-GB" sz="1100" u="none" strike="noStrike" kern="1200" dirty="0">
                        <a:solidFill>
                          <a:schemeClr val="bg1"/>
                        </a:solidFill>
                        <a:effectLst/>
                        <a:latin typeface="Segoe UI" panose="020B0502040204020203" pitchFamily="34" charset="0"/>
                        <a:ea typeface="+mn-ea"/>
                        <a:cs typeface="Segoe UI" panose="020B0502040204020203" pitchFamily="34" charset="0"/>
                      </a:endParaRPr>
                    </a:p>
                  </a:txBody>
                  <a:tcPr marL="9525" marR="9525" marT="9525" marB="0"/>
                </a:tc>
                <a:tc hMerge="1">
                  <a:txBody>
                    <a:bodyPr/>
                    <a:lstStyle/>
                    <a:p>
                      <a:pPr marL="0" algn="l" defTabSz="685800" rtl="0" eaLnBrk="1" fontAlgn="t" latinLnBrk="0" hangingPunct="1"/>
                      <a:endParaRPr lang="en-GB" sz="1000" i="1" u="none" strike="noStrike"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tc hMerge="1">
                  <a:txBody>
                    <a:bodyPr/>
                    <a:lstStyle/>
                    <a:p>
                      <a:pPr marL="0" algn="l" defTabSz="685800" rtl="0" eaLnBrk="1" fontAlgn="t" latinLnBrk="0" hangingPunct="1"/>
                      <a:endParaRPr lang="en-GB" sz="1000" u="none" strike="noStrike"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2062173299"/>
                  </a:ext>
                </a:extLst>
              </a:tr>
              <a:tr h="1080153">
                <a:tc>
                  <a:txBody>
                    <a:bodyPr/>
                    <a:lstStyle/>
                    <a:p>
                      <a:pPr algn="ctr">
                        <a:spcAft>
                          <a:spcPts val="0"/>
                        </a:spcAft>
                      </a:pPr>
                      <a:endParaRPr lang="en-US" sz="1100" b="1" dirty="0" smtClean="0">
                        <a:solidFill>
                          <a:srgbClr val="FFFFFF"/>
                        </a:solidFill>
                        <a:effectLst/>
                        <a:latin typeface="Neue Haas Unica Pro Thin"/>
                        <a:ea typeface="Neue Haas Unica Pro Thin"/>
                        <a:cs typeface="Neue Haas Unica Pro Thin"/>
                      </a:endParaRPr>
                    </a:p>
                    <a:p>
                      <a:pPr algn="ctr">
                        <a:spcAft>
                          <a:spcPts val="0"/>
                        </a:spcAft>
                      </a:pPr>
                      <a:endParaRPr lang="en-US" sz="1100" b="1" dirty="0" smtClean="0">
                        <a:solidFill>
                          <a:srgbClr val="FFFFFF"/>
                        </a:solidFill>
                        <a:effectLst/>
                        <a:latin typeface="Neue Haas Unica Pro Thin"/>
                        <a:ea typeface="Neue Haas Unica Pro Thin"/>
                        <a:cs typeface="Neue Haas Unica Pro Thin"/>
                      </a:endParaRPr>
                    </a:p>
                    <a:p>
                      <a:pPr algn="ctr">
                        <a:spcAft>
                          <a:spcPts val="0"/>
                        </a:spcAft>
                      </a:pPr>
                      <a:r>
                        <a:rPr lang="en-US" sz="1100" b="1" dirty="0" smtClean="0">
                          <a:solidFill>
                            <a:srgbClr val="FFFFFF"/>
                          </a:solidFill>
                          <a:effectLst/>
                          <a:latin typeface="Neue Haas Unica Pro Thin"/>
                          <a:ea typeface="Neue Haas Unica Pro Thin"/>
                          <a:cs typeface="Neue Haas Unica Pro Thin"/>
                        </a:rPr>
                        <a:t>12.10 </a:t>
                      </a:r>
                      <a:r>
                        <a:rPr lang="en-US" sz="1100" b="1" dirty="0">
                          <a:solidFill>
                            <a:srgbClr val="FFFFFF"/>
                          </a:solidFill>
                          <a:effectLst/>
                          <a:latin typeface="Neue Haas Unica Pro Thin"/>
                          <a:ea typeface="Neue Haas Unica Pro Thin"/>
                          <a:cs typeface="Neue Haas Unica Pro Thin"/>
                        </a:rPr>
                        <a:t>PM</a:t>
                      </a:r>
                      <a:endParaRPr lang="da-DK" sz="1100" dirty="0">
                        <a:effectLst/>
                        <a:latin typeface="Neue Haas Unica Pro Thin"/>
                        <a:ea typeface="Neue Haas Unica Pro Thin"/>
                        <a:cs typeface="Neue Haas Unica Pro Thin"/>
                      </a:endParaRPr>
                    </a:p>
                    <a:p>
                      <a:pPr algn="ctr">
                        <a:spcAft>
                          <a:spcPts val="0"/>
                        </a:spcAft>
                      </a:pPr>
                      <a:r>
                        <a:rPr lang="en-US" sz="1100" b="1" dirty="0">
                          <a:solidFill>
                            <a:srgbClr val="FFFFFF"/>
                          </a:solidFill>
                          <a:effectLst/>
                          <a:latin typeface="Neue Haas Unica Pro Thin"/>
                          <a:ea typeface="Neue Haas Unica Pro Thin"/>
                          <a:cs typeface="Neue Haas Unica Pro Thin"/>
                        </a:rPr>
                        <a:t>-</a:t>
                      </a:r>
                      <a:endParaRPr lang="da-DK" sz="1100" dirty="0">
                        <a:effectLst/>
                        <a:latin typeface="Neue Haas Unica Pro Thin"/>
                        <a:ea typeface="Neue Haas Unica Pro Thin"/>
                        <a:cs typeface="Neue Haas Unica Pro Thin"/>
                      </a:endParaRPr>
                    </a:p>
                    <a:p>
                      <a:pPr algn="ctr">
                        <a:spcAft>
                          <a:spcPts val="0"/>
                        </a:spcAft>
                      </a:pPr>
                      <a:r>
                        <a:rPr lang="en-US" sz="1100" b="1" dirty="0">
                          <a:solidFill>
                            <a:srgbClr val="FFFFFF"/>
                          </a:solidFill>
                          <a:effectLst/>
                          <a:latin typeface="Neue Haas Unica Pro Thin"/>
                          <a:ea typeface="Neue Haas Unica Pro Thin"/>
                          <a:cs typeface="Neue Haas Unica Pro Thin"/>
                        </a:rPr>
                        <a:t>12.40 PM</a:t>
                      </a:r>
                      <a:endParaRPr lang="da-DK" sz="1100" dirty="0">
                        <a:effectLst/>
                        <a:latin typeface="Neue Haas Unica Pro Thin"/>
                        <a:ea typeface="Neue Haas Unica Pro Thin"/>
                        <a:cs typeface="Neue Haas Unica Pro Thin"/>
                      </a:endParaRPr>
                    </a:p>
                  </a:txBody>
                  <a:tcPr marL="68580" marR="68580" marT="0" marB="0"/>
                </a:tc>
                <a:tc>
                  <a:txBody>
                    <a:bodyPr/>
                    <a:lstStyle/>
                    <a:p>
                      <a:pPr marL="0" algn="l" defTabSz="685800" rtl="0" eaLnBrk="1" latinLnBrk="0" hangingPunct="1">
                        <a:spcAft>
                          <a:spcPts val="0"/>
                        </a:spcAft>
                      </a:pP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Østerild Test Center: Lessons Learned in Setting up a Test Center for Offshore Wind in Denmark and how this could be used and applied in </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India.</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p>
                      <a:pPr marL="0" algn="l" defTabSz="685800" rtl="0" eaLnBrk="1" latinLnBrk="0" hangingPunct="1">
                        <a:spcAft>
                          <a:spcPts val="0"/>
                        </a:spcAft>
                      </a:pP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 </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p>
                      <a:pPr marL="0" algn="l" defTabSz="685800" rtl="0" eaLnBrk="1" latinLnBrk="0" hangingPunct="1">
                        <a:spcAft>
                          <a:spcPts val="0"/>
                        </a:spcAft>
                      </a:pP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Following the presentation there will be time for questions, comments and </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answers</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txBody>
                  <a:tcPr marL="68580" marR="68580" marT="0" marB="0"/>
                </a:tc>
                <a:tc>
                  <a:txBody>
                    <a:bodyPr/>
                    <a:lstStyle/>
                    <a:p>
                      <a:pPr marL="0" algn="l" defTabSz="685800" rtl="0" eaLnBrk="1" latinLnBrk="0" hangingPunct="1">
                        <a:spcAft>
                          <a:spcPts val="0"/>
                        </a:spcAft>
                      </a:pPr>
                      <a:r>
                        <a:rPr lang="en-US" sz="1100" b="1" u="none" strike="noStrike" kern="1200" dirty="0">
                          <a:solidFill>
                            <a:schemeClr val="dk1"/>
                          </a:solidFill>
                          <a:effectLst/>
                          <a:latin typeface="Segoe UI" panose="020B0502040204020203" pitchFamily="34" charset="0"/>
                          <a:ea typeface="+mn-ea"/>
                          <a:cs typeface="Segoe UI" panose="020B0502040204020203" pitchFamily="34" charset="0"/>
                        </a:rPr>
                        <a:t>Mr. Peter </a:t>
                      </a:r>
                      <a:r>
                        <a:rPr lang="en-US" sz="1100" b="1" u="none" strike="noStrike" kern="1200" dirty="0" err="1">
                          <a:solidFill>
                            <a:schemeClr val="dk1"/>
                          </a:solidFill>
                          <a:effectLst/>
                          <a:latin typeface="Segoe UI" panose="020B0502040204020203" pitchFamily="34" charset="0"/>
                          <a:ea typeface="+mn-ea"/>
                          <a:cs typeface="Segoe UI" panose="020B0502040204020203" pitchFamily="34" charset="0"/>
                        </a:rPr>
                        <a:t>Hjuler</a:t>
                      </a:r>
                      <a:r>
                        <a:rPr lang="en-US" sz="1100" b="1" u="none" strike="noStrike" kern="1200" dirty="0">
                          <a:solidFill>
                            <a:schemeClr val="dk1"/>
                          </a:solidFill>
                          <a:effectLst/>
                          <a:latin typeface="Segoe UI" panose="020B0502040204020203" pitchFamily="34" charset="0"/>
                          <a:ea typeface="+mn-ea"/>
                          <a:cs typeface="Segoe UI" panose="020B0502040204020203" pitchFamily="34" charset="0"/>
                        </a:rPr>
                        <a:t> </a:t>
                      </a:r>
                      <a:r>
                        <a:rPr lang="en-US" sz="1100" b="1" u="none" strike="noStrike" kern="1200" dirty="0" smtClean="0">
                          <a:solidFill>
                            <a:schemeClr val="dk1"/>
                          </a:solidFill>
                          <a:effectLst/>
                          <a:latin typeface="Segoe UI" panose="020B0502040204020203" pitchFamily="34" charset="0"/>
                          <a:ea typeface="+mn-ea"/>
                          <a:cs typeface="Segoe UI" panose="020B0502040204020203" pitchFamily="34" charset="0"/>
                        </a:rPr>
                        <a:t>Jensen</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 Deputy </a:t>
                      </a: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Head, Department of Wind </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Energy, DTU Wind</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txBody>
                  <a:tcPr marL="68580" marR="68580" marT="0" marB="0"/>
                </a:tc>
                <a:extLst>
                  <a:ext uri="{0D108BD9-81ED-4DB2-BD59-A6C34878D82A}">
                    <a16:rowId xmlns:a16="http://schemas.microsoft.com/office/drawing/2014/main" val="2488009113"/>
                  </a:ext>
                </a:extLst>
              </a:tr>
              <a:tr h="1080153">
                <a:tc>
                  <a:txBody>
                    <a:bodyPr/>
                    <a:lstStyle/>
                    <a:p>
                      <a:pPr algn="ctr">
                        <a:spcAft>
                          <a:spcPts val="0"/>
                        </a:spcAft>
                      </a:pPr>
                      <a:endParaRPr lang="en-US" sz="1100" b="1" dirty="0" smtClean="0">
                        <a:solidFill>
                          <a:srgbClr val="FFFFFF"/>
                        </a:solidFill>
                        <a:effectLst/>
                        <a:latin typeface="Neue Haas Unica Pro Thin"/>
                        <a:ea typeface="Neue Haas Unica Pro Thin"/>
                        <a:cs typeface="Neue Haas Unica Pro Thin"/>
                      </a:endParaRPr>
                    </a:p>
                    <a:p>
                      <a:pPr algn="ctr">
                        <a:spcAft>
                          <a:spcPts val="0"/>
                        </a:spcAft>
                      </a:pPr>
                      <a:endParaRPr lang="en-US" sz="1100" b="1" dirty="0" smtClean="0">
                        <a:solidFill>
                          <a:srgbClr val="FFFFFF"/>
                        </a:solidFill>
                        <a:effectLst/>
                        <a:latin typeface="Neue Haas Unica Pro Thin"/>
                        <a:ea typeface="Neue Haas Unica Pro Thin"/>
                        <a:cs typeface="Neue Haas Unica Pro Thin"/>
                      </a:endParaRPr>
                    </a:p>
                    <a:p>
                      <a:pPr algn="ctr">
                        <a:spcAft>
                          <a:spcPts val="0"/>
                        </a:spcAft>
                      </a:pPr>
                      <a:r>
                        <a:rPr lang="en-US" sz="1100" b="1" dirty="0" smtClean="0">
                          <a:solidFill>
                            <a:srgbClr val="FFFFFF"/>
                          </a:solidFill>
                          <a:effectLst/>
                          <a:latin typeface="Neue Haas Unica Pro Thin"/>
                          <a:ea typeface="Neue Haas Unica Pro Thin"/>
                          <a:cs typeface="Neue Haas Unica Pro Thin"/>
                        </a:rPr>
                        <a:t>12.40 </a:t>
                      </a:r>
                      <a:r>
                        <a:rPr lang="en-US" sz="1100" b="1" dirty="0">
                          <a:solidFill>
                            <a:srgbClr val="FFFFFF"/>
                          </a:solidFill>
                          <a:effectLst/>
                          <a:latin typeface="Neue Haas Unica Pro Thin"/>
                          <a:ea typeface="Neue Haas Unica Pro Thin"/>
                          <a:cs typeface="Neue Haas Unica Pro Thin"/>
                        </a:rPr>
                        <a:t>PM </a:t>
                      </a:r>
                      <a:endParaRPr lang="da-DK" sz="1100" dirty="0">
                        <a:effectLst/>
                        <a:latin typeface="Neue Haas Unica Pro Thin"/>
                        <a:ea typeface="Neue Haas Unica Pro Thin"/>
                        <a:cs typeface="Neue Haas Unica Pro Thin"/>
                      </a:endParaRPr>
                    </a:p>
                    <a:p>
                      <a:pPr algn="ctr">
                        <a:spcAft>
                          <a:spcPts val="0"/>
                        </a:spcAft>
                      </a:pPr>
                      <a:r>
                        <a:rPr lang="en-US" sz="1100" b="1" dirty="0">
                          <a:solidFill>
                            <a:srgbClr val="FFFFFF"/>
                          </a:solidFill>
                          <a:effectLst/>
                          <a:latin typeface="Neue Haas Unica Pro Thin"/>
                          <a:ea typeface="Neue Haas Unica Pro Thin"/>
                          <a:cs typeface="Neue Haas Unica Pro Thin"/>
                        </a:rPr>
                        <a:t>-</a:t>
                      </a:r>
                      <a:endParaRPr lang="da-DK" sz="1100" dirty="0">
                        <a:effectLst/>
                        <a:latin typeface="Neue Haas Unica Pro Thin"/>
                        <a:ea typeface="Neue Haas Unica Pro Thin"/>
                        <a:cs typeface="Neue Haas Unica Pro Thin"/>
                      </a:endParaRPr>
                    </a:p>
                    <a:p>
                      <a:pPr algn="ctr">
                        <a:spcAft>
                          <a:spcPts val="0"/>
                        </a:spcAft>
                      </a:pPr>
                      <a:r>
                        <a:rPr lang="en-US" sz="1100" b="1" dirty="0">
                          <a:solidFill>
                            <a:srgbClr val="FFFFFF"/>
                          </a:solidFill>
                          <a:effectLst/>
                          <a:latin typeface="Neue Haas Unica Pro Thin"/>
                          <a:ea typeface="Neue Haas Unica Pro Thin"/>
                          <a:cs typeface="Neue Haas Unica Pro Thin"/>
                        </a:rPr>
                        <a:t>01.15 PM</a:t>
                      </a:r>
                      <a:endParaRPr lang="da-DK" sz="1100" dirty="0">
                        <a:effectLst/>
                        <a:latin typeface="Neue Haas Unica Pro Thin"/>
                        <a:ea typeface="Neue Haas Unica Pro Thin"/>
                        <a:cs typeface="Neue Haas Unica Pro Thin"/>
                      </a:endParaRPr>
                    </a:p>
                  </a:txBody>
                  <a:tcPr marL="68580" marR="68580" marT="0" marB="0"/>
                </a:tc>
                <a:tc>
                  <a:txBody>
                    <a:bodyPr/>
                    <a:lstStyle/>
                    <a:p>
                      <a:pPr marL="0" algn="l" defTabSz="685800" rtl="0" eaLnBrk="1" latinLnBrk="0" hangingPunct="1">
                        <a:spcAft>
                          <a:spcPts val="0"/>
                        </a:spcAft>
                      </a:pP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Input from a number of relevant stakeholders e.g. OEMs and/or other suppliers / stakeholders</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p>
                      <a:pPr marL="0" algn="l" defTabSz="685800" rtl="0" eaLnBrk="1" latinLnBrk="0" hangingPunct="1">
                        <a:spcAft>
                          <a:spcPts val="0"/>
                        </a:spcAft>
                      </a:pP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 </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p>
                      <a:pPr marL="0" algn="l" defTabSz="685800" rtl="0" eaLnBrk="1" latinLnBrk="0" hangingPunct="1">
                        <a:spcAft>
                          <a:spcPts val="0"/>
                        </a:spcAft>
                      </a:pP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During and after these presentations there will be time and option for questions, comments and </a:t>
                      </a:r>
                      <a:r>
                        <a:rPr lang="en-US" sz="1100" u="none" strike="noStrike" kern="1200" dirty="0" smtClean="0">
                          <a:solidFill>
                            <a:schemeClr val="dk1"/>
                          </a:solidFill>
                          <a:effectLst/>
                          <a:latin typeface="Segoe UI" panose="020B0502040204020203" pitchFamily="34" charset="0"/>
                          <a:ea typeface="+mn-ea"/>
                          <a:cs typeface="Segoe UI" panose="020B0502040204020203" pitchFamily="34" charset="0"/>
                        </a:rPr>
                        <a:t>answers</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txBody>
                  <a:tcPr marL="68580" marR="68580" marT="0" marB="0"/>
                </a:tc>
                <a:tc>
                  <a:txBody>
                    <a:bodyPr/>
                    <a:lstStyle/>
                    <a:p>
                      <a:pPr marL="0" algn="l" defTabSz="685800" rtl="0" eaLnBrk="1" latinLnBrk="0" hangingPunct="1">
                        <a:spcAft>
                          <a:spcPts val="0"/>
                        </a:spcAft>
                      </a:pPr>
                      <a:r>
                        <a:rPr lang="en-US" sz="1100" b="1" u="none" strike="noStrike" kern="1200" dirty="0">
                          <a:solidFill>
                            <a:schemeClr val="dk1"/>
                          </a:solidFill>
                          <a:effectLst/>
                          <a:latin typeface="Segoe UI" panose="020B0502040204020203" pitchFamily="34" charset="0"/>
                          <a:ea typeface="+mn-ea"/>
                          <a:cs typeface="Segoe UI" panose="020B0502040204020203" pitchFamily="34" charset="0"/>
                        </a:rPr>
                        <a:t>TBD</a:t>
                      </a:r>
                      <a:endParaRPr lang="da-DK" sz="1100" b="1" u="none" strike="noStrike" kern="1200" dirty="0">
                        <a:solidFill>
                          <a:schemeClr val="dk1"/>
                        </a:solidFill>
                        <a:effectLst/>
                        <a:latin typeface="Segoe UI" panose="020B0502040204020203" pitchFamily="34" charset="0"/>
                        <a:ea typeface="+mn-ea"/>
                        <a:cs typeface="Segoe UI" panose="020B0502040204020203" pitchFamily="34" charset="0"/>
                      </a:endParaRPr>
                    </a:p>
                  </a:txBody>
                  <a:tcPr marL="68580" marR="68580" marT="0" marB="0"/>
                </a:tc>
                <a:extLst>
                  <a:ext uri="{0D108BD9-81ED-4DB2-BD59-A6C34878D82A}">
                    <a16:rowId xmlns:a16="http://schemas.microsoft.com/office/drawing/2014/main" val="17449847"/>
                  </a:ext>
                </a:extLst>
              </a:tr>
              <a:tr h="1080153">
                <a:tc>
                  <a:txBody>
                    <a:bodyPr/>
                    <a:lstStyle/>
                    <a:p>
                      <a:pPr algn="ctr">
                        <a:spcAft>
                          <a:spcPts val="0"/>
                        </a:spcAft>
                      </a:pPr>
                      <a:r>
                        <a:rPr lang="en-US" sz="1100" b="1" dirty="0">
                          <a:solidFill>
                            <a:srgbClr val="FFFFFF"/>
                          </a:solidFill>
                          <a:effectLst/>
                          <a:latin typeface="Neue Haas Unica Pro Thin"/>
                          <a:ea typeface="Neue Haas Unica Pro Thin"/>
                          <a:cs typeface="Neue Haas Unica Pro Thin"/>
                        </a:rPr>
                        <a:t>01.15 PM</a:t>
                      </a:r>
                      <a:endParaRPr lang="da-DK" sz="1100" dirty="0">
                        <a:effectLst/>
                        <a:latin typeface="Neue Haas Unica Pro Thin"/>
                        <a:ea typeface="Neue Haas Unica Pro Thin"/>
                        <a:cs typeface="Neue Haas Unica Pro Thin"/>
                      </a:endParaRPr>
                    </a:p>
                    <a:p>
                      <a:pPr algn="ctr">
                        <a:spcAft>
                          <a:spcPts val="0"/>
                        </a:spcAft>
                      </a:pPr>
                      <a:r>
                        <a:rPr lang="en-US" sz="1100" b="1" dirty="0">
                          <a:solidFill>
                            <a:srgbClr val="FFFFFF"/>
                          </a:solidFill>
                          <a:effectLst/>
                          <a:latin typeface="Neue Haas Unica Pro Thin"/>
                          <a:ea typeface="Neue Haas Unica Pro Thin"/>
                          <a:cs typeface="Neue Haas Unica Pro Thin"/>
                        </a:rPr>
                        <a:t>-</a:t>
                      </a:r>
                      <a:endParaRPr lang="da-DK" sz="1100" dirty="0">
                        <a:effectLst/>
                        <a:latin typeface="Neue Haas Unica Pro Thin"/>
                        <a:ea typeface="Neue Haas Unica Pro Thin"/>
                        <a:cs typeface="Neue Haas Unica Pro Thin"/>
                      </a:endParaRPr>
                    </a:p>
                    <a:p>
                      <a:pPr algn="ctr">
                        <a:spcAft>
                          <a:spcPts val="0"/>
                        </a:spcAft>
                      </a:pPr>
                      <a:r>
                        <a:rPr lang="en-US" sz="1100" b="1" dirty="0">
                          <a:solidFill>
                            <a:srgbClr val="FFFFFF"/>
                          </a:solidFill>
                          <a:effectLst/>
                          <a:latin typeface="Neue Haas Unica Pro Thin"/>
                          <a:ea typeface="Neue Haas Unica Pro Thin"/>
                          <a:cs typeface="Neue Haas Unica Pro Thin"/>
                        </a:rPr>
                        <a:t>01.25 PM</a:t>
                      </a:r>
                      <a:endParaRPr lang="da-DK" sz="1100" dirty="0">
                        <a:effectLst/>
                        <a:latin typeface="Neue Haas Unica Pro Thin"/>
                        <a:ea typeface="Neue Haas Unica Pro Thin"/>
                        <a:cs typeface="Neue Haas Unica Pro Thin"/>
                      </a:endParaRPr>
                    </a:p>
                  </a:txBody>
                  <a:tcPr marL="68580" marR="68580" marT="0" marB="0"/>
                </a:tc>
                <a:tc>
                  <a:txBody>
                    <a:bodyPr/>
                    <a:lstStyle/>
                    <a:p>
                      <a:pPr>
                        <a:spcAft>
                          <a:spcPts val="0"/>
                        </a:spcAft>
                      </a:pPr>
                      <a:r>
                        <a:rPr lang="en-US" sz="1100" u="none" strike="noStrike" kern="1200" dirty="0">
                          <a:solidFill>
                            <a:schemeClr val="dk1"/>
                          </a:solidFill>
                          <a:effectLst/>
                          <a:latin typeface="Segoe UI" panose="020B0502040204020203" pitchFamily="34" charset="0"/>
                          <a:ea typeface="+mn-ea"/>
                          <a:cs typeface="Segoe UI" panose="020B0502040204020203" pitchFamily="34" charset="0"/>
                        </a:rPr>
                        <a:t>Summary of the prefeasibility study including the outcome and conclusions from the recent interviews held. </a:t>
                      </a:r>
                      <a:endParaRPr lang="da-DK" sz="1100" u="none" strike="noStrike" kern="1200" dirty="0">
                        <a:solidFill>
                          <a:schemeClr val="dk1"/>
                        </a:solidFill>
                        <a:effectLst/>
                        <a:latin typeface="Segoe UI" panose="020B0502040204020203" pitchFamily="34" charset="0"/>
                        <a:ea typeface="+mn-ea"/>
                        <a:cs typeface="Segoe UI" panose="020B0502040204020203" pitchFamily="34" charset="0"/>
                      </a:endParaRPr>
                    </a:p>
                  </a:txBody>
                  <a:tcPr marL="68580" marR="68580" marT="0" marB="0"/>
                </a:tc>
                <a:tc>
                  <a:txBody>
                    <a:bodyPr/>
                    <a:lstStyle/>
                    <a:p>
                      <a:pPr marL="0" algn="l" defTabSz="685800" rtl="0" eaLnBrk="1" latinLnBrk="0" hangingPunct="1">
                        <a:spcAft>
                          <a:spcPts val="0"/>
                        </a:spcAft>
                      </a:pPr>
                      <a:r>
                        <a:rPr lang="en-US" sz="1100" b="1" kern="1200" dirty="0">
                          <a:solidFill>
                            <a:schemeClr val="dk1"/>
                          </a:solidFill>
                          <a:effectLst/>
                          <a:latin typeface="Neue Haas Unica Pro Thin"/>
                          <a:ea typeface="Neue Haas Unica Pro Thin"/>
                          <a:cs typeface="Neue Haas Unica Pro Thin"/>
                        </a:rPr>
                        <a:t>Mr. J.C. David </a:t>
                      </a:r>
                      <a:r>
                        <a:rPr lang="en-US" sz="1100" b="1" kern="1200" dirty="0" smtClean="0">
                          <a:solidFill>
                            <a:schemeClr val="dk1"/>
                          </a:solidFill>
                          <a:effectLst/>
                          <a:latin typeface="Neue Haas Unica Pro Thin"/>
                          <a:ea typeface="Neue Haas Unica Pro Thin"/>
                          <a:cs typeface="Neue Haas Unica Pro Thin"/>
                        </a:rPr>
                        <a:t>Solomon, </a:t>
                      </a:r>
                      <a:r>
                        <a:rPr lang="en-US" sz="1100" b="0" kern="1200" dirty="0" smtClean="0">
                          <a:solidFill>
                            <a:schemeClr val="dk1"/>
                          </a:solidFill>
                          <a:effectLst/>
                          <a:latin typeface="Neue Haas Unica Pro Thin"/>
                          <a:ea typeface="Neue Haas Unica Pro Thin"/>
                          <a:cs typeface="Neue Haas Unica Pro Thin"/>
                        </a:rPr>
                        <a:t>Director </a:t>
                      </a:r>
                      <a:r>
                        <a:rPr lang="en-US" sz="1100" b="0" kern="1200" dirty="0">
                          <a:solidFill>
                            <a:schemeClr val="dk1"/>
                          </a:solidFill>
                          <a:effectLst/>
                          <a:latin typeface="Neue Haas Unica Pro Thin"/>
                          <a:ea typeface="Neue Haas Unica Pro Thin"/>
                          <a:cs typeface="Neue Haas Unica Pro Thin"/>
                        </a:rPr>
                        <a:t>&amp; Division </a:t>
                      </a:r>
                      <a:r>
                        <a:rPr lang="en-US" sz="1100" b="0" kern="1200" dirty="0" smtClean="0">
                          <a:solidFill>
                            <a:schemeClr val="dk1"/>
                          </a:solidFill>
                          <a:effectLst/>
                          <a:latin typeface="Neue Haas Unica Pro Thin"/>
                          <a:ea typeface="Neue Haas Unica Pro Thin"/>
                          <a:cs typeface="Neue Haas Unica Pro Thin"/>
                        </a:rPr>
                        <a:t>Head, Measurements </a:t>
                      </a:r>
                      <a:r>
                        <a:rPr lang="en-US" sz="1100" b="0" kern="1200" dirty="0">
                          <a:solidFill>
                            <a:schemeClr val="dk1"/>
                          </a:solidFill>
                          <a:effectLst/>
                          <a:latin typeface="Neue Haas Unica Pro Thin"/>
                          <a:ea typeface="Neue Haas Unica Pro Thin"/>
                          <a:cs typeface="Neue Haas Unica Pro Thin"/>
                        </a:rPr>
                        <a:t>&amp; Testing (M&amp;T) Division, NIWE, </a:t>
                      </a:r>
                      <a:endParaRPr lang="en-US" sz="1100" b="0" kern="1200" dirty="0" smtClean="0">
                        <a:solidFill>
                          <a:schemeClr val="dk1"/>
                        </a:solidFill>
                        <a:effectLst/>
                        <a:latin typeface="Neue Haas Unica Pro Thin"/>
                        <a:ea typeface="Neue Haas Unica Pro Thin"/>
                        <a:cs typeface="Neue Haas Unica Pro Thin"/>
                      </a:endParaRPr>
                    </a:p>
                    <a:p>
                      <a:pPr marL="0" algn="l" defTabSz="685800" rtl="0" eaLnBrk="1" latinLnBrk="0" hangingPunct="1">
                        <a:spcAft>
                          <a:spcPts val="0"/>
                        </a:spcAft>
                      </a:pPr>
                      <a:endParaRPr lang="da-DK" sz="1100" b="1" kern="1200" dirty="0">
                        <a:solidFill>
                          <a:schemeClr val="dk1"/>
                        </a:solidFill>
                        <a:effectLst/>
                        <a:latin typeface="Neue Haas Unica Pro Thin"/>
                        <a:ea typeface="Neue Haas Unica Pro Thin"/>
                        <a:cs typeface="Neue Haas Unica Pro Thin"/>
                      </a:endParaRPr>
                    </a:p>
                    <a:p>
                      <a:pPr marL="0" algn="l" defTabSz="685800" rtl="0" eaLnBrk="1" latinLnBrk="0" hangingPunct="1">
                        <a:spcAft>
                          <a:spcPts val="0"/>
                        </a:spcAft>
                      </a:pPr>
                      <a:r>
                        <a:rPr lang="en-US" sz="1100" b="1" kern="1200" dirty="0">
                          <a:solidFill>
                            <a:schemeClr val="dk1"/>
                          </a:solidFill>
                          <a:effectLst/>
                          <a:latin typeface="Neue Haas Unica Pro Thin"/>
                          <a:ea typeface="Neue Haas Unica Pro Thin"/>
                          <a:cs typeface="Neue Haas Unica Pro Thin"/>
                        </a:rPr>
                        <a:t>Mr. N. </a:t>
                      </a:r>
                      <a:r>
                        <a:rPr lang="en-US" sz="1100" b="1" kern="1200" dirty="0" smtClean="0">
                          <a:solidFill>
                            <a:schemeClr val="dk1"/>
                          </a:solidFill>
                          <a:effectLst/>
                          <a:latin typeface="Neue Haas Unica Pro Thin"/>
                          <a:ea typeface="Neue Haas Unica Pro Thin"/>
                          <a:cs typeface="Neue Haas Unica Pro Thin"/>
                        </a:rPr>
                        <a:t>Rajkumar, </a:t>
                      </a:r>
                      <a:r>
                        <a:rPr lang="en-US" sz="1100" b="0" kern="1200" dirty="0" smtClean="0">
                          <a:solidFill>
                            <a:schemeClr val="dk1"/>
                          </a:solidFill>
                          <a:effectLst/>
                          <a:latin typeface="Neue Haas Unica Pro Thin"/>
                          <a:ea typeface="Neue Haas Unica Pro Thin"/>
                          <a:cs typeface="Neue Haas Unica Pro Thin"/>
                        </a:rPr>
                        <a:t>Additional Director,</a:t>
                      </a:r>
                      <a:r>
                        <a:rPr lang="en-US" sz="1100" b="0" kern="1200" baseline="0" dirty="0" smtClean="0">
                          <a:solidFill>
                            <a:schemeClr val="dk1"/>
                          </a:solidFill>
                          <a:effectLst/>
                          <a:latin typeface="Neue Haas Unica Pro Thin"/>
                          <a:ea typeface="Neue Haas Unica Pro Thin"/>
                          <a:cs typeface="Neue Haas Unica Pro Thin"/>
                        </a:rPr>
                        <a:t> </a:t>
                      </a:r>
                      <a:r>
                        <a:rPr lang="en-US" sz="1100" b="0" kern="1200" dirty="0" smtClean="0">
                          <a:solidFill>
                            <a:schemeClr val="dk1"/>
                          </a:solidFill>
                          <a:effectLst/>
                          <a:latin typeface="Neue Haas Unica Pro Thin"/>
                          <a:ea typeface="Neue Haas Unica Pro Thin"/>
                          <a:cs typeface="Neue Haas Unica Pro Thin"/>
                        </a:rPr>
                        <a:t>Measurements </a:t>
                      </a:r>
                      <a:r>
                        <a:rPr lang="en-US" sz="1100" b="0" kern="1200" dirty="0">
                          <a:solidFill>
                            <a:schemeClr val="dk1"/>
                          </a:solidFill>
                          <a:effectLst/>
                          <a:latin typeface="Neue Haas Unica Pro Thin"/>
                          <a:ea typeface="Neue Haas Unica Pro Thin"/>
                          <a:cs typeface="Neue Haas Unica Pro Thin"/>
                        </a:rPr>
                        <a:t>&amp; Testing (M&amp;T) Division, </a:t>
                      </a:r>
                      <a:r>
                        <a:rPr lang="en-US" sz="1100" b="0" kern="1200" dirty="0" smtClean="0">
                          <a:solidFill>
                            <a:schemeClr val="dk1"/>
                          </a:solidFill>
                          <a:effectLst/>
                          <a:latin typeface="Neue Haas Unica Pro Thin"/>
                          <a:ea typeface="Neue Haas Unica Pro Thin"/>
                          <a:cs typeface="Neue Haas Unica Pro Thin"/>
                        </a:rPr>
                        <a:t>NIWE</a:t>
                      </a:r>
                      <a:endParaRPr lang="da-DK" sz="1100" b="0" kern="1200" dirty="0">
                        <a:solidFill>
                          <a:schemeClr val="dk1"/>
                        </a:solidFill>
                        <a:effectLst/>
                        <a:latin typeface="Neue Haas Unica Pro Thin"/>
                        <a:ea typeface="Neue Haas Unica Pro Thin"/>
                        <a:cs typeface="Neue Haas Unica Pro Thin"/>
                      </a:endParaRPr>
                    </a:p>
                  </a:txBody>
                  <a:tcPr marL="68580" marR="68580" marT="0" marB="0"/>
                </a:tc>
                <a:extLst>
                  <a:ext uri="{0D108BD9-81ED-4DB2-BD59-A6C34878D82A}">
                    <a16:rowId xmlns:a16="http://schemas.microsoft.com/office/drawing/2014/main" val="3177858424"/>
                  </a:ext>
                </a:extLst>
              </a:tr>
              <a:tr h="617230">
                <a:tc>
                  <a:txBody>
                    <a:bodyPr/>
                    <a:lstStyle/>
                    <a:p>
                      <a:pPr algn="ctr">
                        <a:spcAft>
                          <a:spcPts val="0"/>
                        </a:spcAft>
                      </a:pPr>
                      <a:r>
                        <a:rPr lang="en-US" sz="1100" b="1">
                          <a:solidFill>
                            <a:srgbClr val="FFFFFF"/>
                          </a:solidFill>
                          <a:effectLst/>
                          <a:latin typeface="Neue Haas Unica Pro Thin"/>
                          <a:ea typeface="Neue Haas Unica Pro Thin"/>
                          <a:cs typeface="Neue Haas Unica Pro Thin"/>
                        </a:rPr>
                        <a:t>01.25 PM</a:t>
                      </a:r>
                      <a:endParaRPr lang="da-DK" sz="1100">
                        <a:effectLst/>
                        <a:latin typeface="Neue Haas Unica Pro Thin"/>
                        <a:ea typeface="Neue Haas Unica Pro Thin"/>
                        <a:cs typeface="Neue Haas Unica Pro Thin"/>
                      </a:endParaRPr>
                    </a:p>
                    <a:p>
                      <a:pPr algn="ctr">
                        <a:spcAft>
                          <a:spcPts val="0"/>
                        </a:spcAft>
                      </a:pPr>
                      <a:r>
                        <a:rPr lang="en-US" sz="1100" b="1">
                          <a:solidFill>
                            <a:srgbClr val="FFFFFF"/>
                          </a:solidFill>
                          <a:effectLst/>
                          <a:latin typeface="Neue Haas Unica Pro Thin"/>
                          <a:ea typeface="Neue Haas Unica Pro Thin"/>
                          <a:cs typeface="Neue Haas Unica Pro Thin"/>
                        </a:rPr>
                        <a:t>-</a:t>
                      </a:r>
                      <a:endParaRPr lang="da-DK" sz="1100">
                        <a:effectLst/>
                        <a:latin typeface="Neue Haas Unica Pro Thin"/>
                        <a:ea typeface="Neue Haas Unica Pro Thin"/>
                        <a:cs typeface="Neue Haas Unica Pro Thin"/>
                      </a:endParaRPr>
                    </a:p>
                    <a:p>
                      <a:pPr algn="ctr">
                        <a:spcAft>
                          <a:spcPts val="0"/>
                        </a:spcAft>
                      </a:pPr>
                      <a:r>
                        <a:rPr lang="en-US" sz="1100" b="1">
                          <a:solidFill>
                            <a:srgbClr val="FFFFFF"/>
                          </a:solidFill>
                          <a:effectLst/>
                          <a:latin typeface="Neue Haas Unica Pro Thin"/>
                          <a:ea typeface="Neue Haas Unica Pro Thin"/>
                          <a:cs typeface="Neue Haas Unica Pro Thin"/>
                        </a:rPr>
                        <a:t>01.30 PM</a:t>
                      </a:r>
                      <a:endParaRPr lang="da-DK" sz="1100">
                        <a:effectLst/>
                        <a:latin typeface="Neue Haas Unica Pro Thin"/>
                        <a:ea typeface="Neue Haas Unica Pro Thin"/>
                        <a:cs typeface="Neue Haas Unica Pro Thin"/>
                      </a:endParaRPr>
                    </a:p>
                  </a:txBody>
                  <a:tcPr marL="68580" marR="68580" marT="0" marB="0"/>
                </a:tc>
                <a:tc>
                  <a:txBody>
                    <a:bodyPr/>
                    <a:lstStyle/>
                    <a:p>
                      <a:pPr>
                        <a:spcAft>
                          <a:spcPts val="0"/>
                        </a:spcAft>
                      </a:pPr>
                      <a:r>
                        <a:rPr lang="en-US" sz="1100">
                          <a:effectLst/>
                          <a:latin typeface="Neue Haas Unica Pro Thin"/>
                          <a:ea typeface="Neue Haas Unica Pro Thin"/>
                          <a:cs typeface="Neue Haas Unica Pro Thin"/>
                        </a:rPr>
                        <a:t> </a:t>
                      </a:r>
                      <a:endParaRPr lang="da-DK" sz="1100">
                        <a:effectLst/>
                        <a:latin typeface="Neue Haas Unica Pro Thin"/>
                        <a:ea typeface="Neue Haas Unica Pro Thin"/>
                        <a:cs typeface="Neue Haas Unica Pro Thin"/>
                      </a:endParaRPr>
                    </a:p>
                    <a:p>
                      <a:pPr>
                        <a:spcAft>
                          <a:spcPts val="0"/>
                        </a:spcAft>
                      </a:pPr>
                      <a:r>
                        <a:rPr lang="en-US" sz="1100">
                          <a:effectLst/>
                          <a:latin typeface="Neue Haas Unica Pro Thin"/>
                          <a:ea typeface="Neue Haas Unica Pro Thin"/>
                          <a:cs typeface="Neue Haas Unica Pro Thin"/>
                        </a:rPr>
                        <a:t>Vote of Thanks</a:t>
                      </a:r>
                      <a:endParaRPr lang="da-DK" sz="1100">
                        <a:effectLst/>
                        <a:latin typeface="Neue Haas Unica Pro Thin"/>
                        <a:ea typeface="Neue Haas Unica Pro Thin"/>
                        <a:cs typeface="Neue Haas Unica Pro Thin"/>
                      </a:endParaRPr>
                    </a:p>
                  </a:txBody>
                  <a:tcPr marL="68580" marR="68580" marT="0" marB="0"/>
                </a:tc>
                <a:tc>
                  <a:txBody>
                    <a:bodyPr/>
                    <a:lstStyle/>
                    <a:p>
                      <a:pPr>
                        <a:spcAft>
                          <a:spcPts val="0"/>
                        </a:spcAft>
                      </a:pPr>
                      <a:r>
                        <a:rPr lang="en-US" sz="1100" b="1" dirty="0">
                          <a:effectLst/>
                          <a:latin typeface="Neue Haas Unica Pro Thin"/>
                          <a:ea typeface="Neue Haas Unica Pro Thin"/>
                          <a:cs typeface="Neue Haas Unica Pro Thin"/>
                        </a:rPr>
                        <a:t>Mr. J.C. David </a:t>
                      </a:r>
                      <a:r>
                        <a:rPr lang="en-US" sz="1100" b="1" dirty="0" smtClean="0">
                          <a:effectLst/>
                          <a:latin typeface="Neue Haas Unica Pro Thin"/>
                          <a:ea typeface="Neue Haas Unica Pro Thin"/>
                          <a:cs typeface="Neue Haas Unica Pro Thin"/>
                        </a:rPr>
                        <a:t>Solomon, </a:t>
                      </a:r>
                      <a:r>
                        <a:rPr lang="en-US" sz="1100" dirty="0" smtClean="0">
                          <a:effectLst/>
                          <a:latin typeface="Neue Haas Unica Pro Thin"/>
                          <a:ea typeface="Neue Haas Unica Pro Thin"/>
                          <a:cs typeface="Neue Haas Unica Pro Thin"/>
                        </a:rPr>
                        <a:t>Director </a:t>
                      </a:r>
                      <a:r>
                        <a:rPr lang="en-US" sz="1100" dirty="0">
                          <a:effectLst/>
                          <a:latin typeface="Neue Haas Unica Pro Thin"/>
                          <a:ea typeface="Neue Haas Unica Pro Thin"/>
                          <a:cs typeface="Neue Haas Unica Pro Thin"/>
                        </a:rPr>
                        <a:t>&amp; Division </a:t>
                      </a:r>
                      <a:r>
                        <a:rPr lang="en-US" sz="1100" dirty="0" smtClean="0">
                          <a:effectLst/>
                          <a:latin typeface="Neue Haas Unica Pro Thin"/>
                          <a:ea typeface="Neue Haas Unica Pro Thin"/>
                          <a:cs typeface="Neue Haas Unica Pro Thin"/>
                        </a:rPr>
                        <a:t>Head, Measurements </a:t>
                      </a:r>
                      <a:r>
                        <a:rPr lang="en-US" sz="1100" dirty="0">
                          <a:effectLst/>
                          <a:latin typeface="Neue Haas Unica Pro Thin"/>
                          <a:ea typeface="Neue Haas Unica Pro Thin"/>
                          <a:cs typeface="Neue Haas Unica Pro Thin"/>
                        </a:rPr>
                        <a:t>&amp; </a:t>
                      </a:r>
                      <a:r>
                        <a:rPr lang="en-US" sz="1100" dirty="0" smtClean="0">
                          <a:effectLst/>
                          <a:latin typeface="Neue Haas Unica Pro Thin"/>
                          <a:ea typeface="Neue Haas Unica Pro Thin"/>
                          <a:cs typeface="Neue Haas Unica Pro Thin"/>
                        </a:rPr>
                        <a:t>Testing </a:t>
                      </a:r>
                      <a:r>
                        <a:rPr lang="en-US" sz="1100" dirty="0">
                          <a:effectLst/>
                          <a:latin typeface="Neue Haas Unica Pro Thin"/>
                          <a:ea typeface="Neue Haas Unica Pro Thin"/>
                          <a:cs typeface="Neue Haas Unica Pro Thin"/>
                        </a:rPr>
                        <a:t>Division, </a:t>
                      </a:r>
                      <a:r>
                        <a:rPr lang="en-US" sz="1100" dirty="0" smtClean="0">
                          <a:effectLst/>
                          <a:latin typeface="Neue Haas Unica Pro Thin"/>
                          <a:ea typeface="Neue Haas Unica Pro Thin"/>
                          <a:cs typeface="Neue Haas Unica Pro Thin"/>
                        </a:rPr>
                        <a:t>NIWE</a:t>
                      </a:r>
                      <a:endParaRPr lang="da-DK" sz="1100" dirty="0">
                        <a:effectLst/>
                        <a:latin typeface="Neue Haas Unica Pro Thin"/>
                        <a:ea typeface="Neue Haas Unica Pro Thin"/>
                        <a:cs typeface="Neue Haas Unica Pro Thin"/>
                      </a:endParaRPr>
                    </a:p>
                  </a:txBody>
                  <a:tcPr marL="68580" marR="68580" marT="0" marB="0"/>
                </a:tc>
                <a:extLst>
                  <a:ext uri="{0D108BD9-81ED-4DB2-BD59-A6C34878D82A}">
                    <a16:rowId xmlns:a16="http://schemas.microsoft.com/office/drawing/2014/main" val="2984752900"/>
                  </a:ext>
                </a:extLst>
              </a:tr>
              <a:tr h="194376">
                <a:tc gridSpan="3">
                  <a:txBody>
                    <a:bodyPr/>
                    <a:lstStyle/>
                    <a:p>
                      <a:pPr algn="ctr">
                        <a:spcAft>
                          <a:spcPts val="0"/>
                        </a:spcAft>
                      </a:pPr>
                      <a:r>
                        <a:rPr lang="da-DK" sz="1100" dirty="0" smtClean="0">
                          <a:effectLst/>
                          <a:latin typeface="Neue Haas Unica Pro Thin"/>
                          <a:ea typeface="Neue Haas Unica Pro Thin"/>
                          <a:cs typeface="Neue Haas Unica Pro Thin"/>
                        </a:rPr>
                        <a:t>Networking lunch (60 </a:t>
                      </a:r>
                      <a:r>
                        <a:rPr lang="da-DK" sz="1100" dirty="0" err="1" smtClean="0">
                          <a:effectLst/>
                          <a:latin typeface="Neue Haas Unica Pro Thin"/>
                          <a:ea typeface="Neue Haas Unica Pro Thin"/>
                          <a:cs typeface="Neue Haas Unica Pro Thin"/>
                        </a:rPr>
                        <a:t>minutes</a:t>
                      </a:r>
                      <a:r>
                        <a:rPr lang="da-DK" sz="1100" dirty="0" smtClean="0">
                          <a:effectLst/>
                          <a:latin typeface="Neue Haas Unica Pro Thin"/>
                          <a:ea typeface="Neue Haas Unica Pro Thin"/>
                          <a:cs typeface="Neue Haas Unica Pro Thin"/>
                        </a:rPr>
                        <a:t>)</a:t>
                      </a:r>
                      <a:endParaRPr lang="da-DK" sz="1100" dirty="0">
                        <a:effectLst/>
                        <a:latin typeface="Neue Haas Unica Pro Thin"/>
                        <a:ea typeface="Neue Haas Unica Pro Thin"/>
                        <a:cs typeface="Neue Haas Unica Pro Thin"/>
                      </a:endParaRPr>
                    </a:p>
                  </a:txBody>
                  <a:tcPr marL="68580" marR="68580" marT="0" marB="0"/>
                </a:tc>
                <a:tc hMerge="1">
                  <a:txBody>
                    <a:bodyPr/>
                    <a:lstStyle/>
                    <a:p>
                      <a:pPr>
                        <a:spcAft>
                          <a:spcPts val="0"/>
                        </a:spcAft>
                      </a:pPr>
                      <a:endParaRPr lang="da-DK" sz="1100" dirty="0">
                        <a:effectLst/>
                        <a:latin typeface="Neue Haas Unica Pro Thin"/>
                        <a:ea typeface="Neue Haas Unica Pro Thin"/>
                        <a:cs typeface="Neue Haas Unica Pro Thin"/>
                      </a:endParaRPr>
                    </a:p>
                  </a:txBody>
                  <a:tcPr marL="68580" marR="68580" marT="0" marB="0"/>
                </a:tc>
                <a:tc hMerge="1">
                  <a:txBody>
                    <a:bodyPr/>
                    <a:lstStyle/>
                    <a:p>
                      <a:pPr>
                        <a:spcAft>
                          <a:spcPts val="0"/>
                        </a:spcAft>
                      </a:pPr>
                      <a:endParaRPr lang="da-DK" sz="1100" dirty="0">
                        <a:effectLst/>
                        <a:latin typeface="Neue Haas Unica Pro Thin"/>
                        <a:ea typeface="Neue Haas Unica Pro Thin"/>
                        <a:cs typeface="Neue Haas Unica Pro Thin"/>
                      </a:endParaRPr>
                    </a:p>
                  </a:txBody>
                  <a:tcPr marL="68580" marR="68580" marT="0" marB="0"/>
                </a:tc>
                <a:extLst>
                  <a:ext uri="{0D108BD9-81ED-4DB2-BD59-A6C34878D82A}">
                    <a16:rowId xmlns:a16="http://schemas.microsoft.com/office/drawing/2014/main" val="1221111119"/>
                  </a:ext>
                </a:extLst>
              </a:tr>
            </a:tbl>
          </a:graphicData>
        </a:graphic>
      </p:graphicFrame>
      <p:sp>
        <p:nvSpPr>
          <p:cNvPr id="6" name="Rektangel 5"/>
          <p:cNvSpPr/>
          <p:nvPr/>
        </p:nvSpPr>
        <p:spPr>
          <a:xfrm>
            <a:off x="120650" y="9536668"/>
            <a:ext cx="3429000" cy="369332"/>
          </a:xfrm>
          <a:prstGeom prst="rect">
            <a:avLst/>
          </a:prstGeom>
        </p:spPr>
        <p:txBody>
          <a:bodyPr>
            <a:spAutoFit/>
          </a:bodyPr>
          <a:lstStyle/>
          <a:p>
            <a:r>
              <a:rPr lang="en-US" sz="1100" dirty="0">
                <a:solidFill>
                  <a:schemeClr val="dk1"/>
                </a:solidFill>
                <a:latin typeface="Segoe UI" panose="020B0502040204020203" pitchFamily="34" charset="0"/>
                <a:cs typeface="Segoe UI" panose="020B0502040204020203" pitchFamily="34" charset="0"/>
              </a:rPr>
              <a:t>(*) – participation</a:t>
            </a:r>
            <a:r>
              <a:rPr lang="en-US" dirty="0">
                <a:latin typeface="Segoe UI Light" panose="020B0502040204020203" pitchFamily="34" charset="0"/>
                <a:cs typeface="Segoe UI Light" panose="020B0502040204020203" pitchFamily="34" charset="0"/>
              </a:rPr>
              <a:t> </a:t>
            </a:r>
            <a:r>
              <a:rPr lang="en-US" sz="1100" dirty="0">
                <a:solidFill>
                  <a:schemeClr val="dk1"/>
                </a:solidFill>
                <a:latin typeface="Segoe UI" panose="020B0502040204020203" pitchFamily="34" charset="0"/>
                <a:cs typeface="Segoe UI" panose="020B0502040204020203" pitchFamily="34" charset="0"/>
              </a:rPr>
              <a:t>to be confirmed.</a:t>
            </a:r>
          </a:p>
        </p:txBody>
      </p:sp>
    </p:spTree>
    <p:extLst>
      <p:ext uri="{BB962C8B-B14F-4D97-AF65-F5344CB8AC3E}">
        <p14:creationId xmlns:p14="http://schemas.microsoft.com/office/powerpoint/2010/main" val="1498318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272107" y="3000605"/>
            <a:ext cx="6290421" cy="4924425"/>
          </a:xfrm>
          <a:prstGeom prst="rect">
            <a:avLst/>
          </a:prstGeom>
          <a:noFill/>
        </p:spPr>
        <p:txBody>
          <a:bodyPr wrap="square" rtlCol="0">
            <a:spAutoFit/>
          </a:bodyPr>
          <a:lstStyle/>
          <a:p>
            <a:pPr algn="just"/>
            <a:r>
              <a:rPr lang="en-US" sz="1400" b="1" dirty="0">
                <a:latin typeface="Segoe UI Light" panose="020B0502040204020203" pitchFamily="34" charset="0"/>
                <a:cs typeface="Segoe UI Light" panose="020B0502040204020203" pitchFamily="34" charset="0"/>
              </a:rPr>
              <a:t>Background of the National Test Centre for Offshore Wind Turbines at </a:t>
            </a:r>
            <a:r>
              <a:rPr lang="en-US" sz="1400" b="1" dirty="0" smtClean="0">
                <a:latin typeface="Segoe UI Light" panose="020B0502040204020203" pitchFamily="34" charset="0"/>
                <a:cs typeface="Segoe UI Light" panose="020B0502040204020203" pitchFamily="34" charset="0"/>
              </a:rPr>
              <a:t>Dhanuskodi</a:t>
            </a:r>
            <a:endParaRPr lang="en-US" sz="1400" b="1" dirty="0">
              <a:latin typeface="Segoe UI Light" panose="020B0502040204020203" pitchFamily="34" charset="0"/>
              <a:cs typeface="Segoe UI Light" panose="020B0502040204020203" pitchFamily="34" charset="0"/>
            </a:endParaRPr>
          </a:p>
          <a:p>
            <a:pPr algn="just"/>
            <a:endParaRPr lang="en-US" sz="1200" dirty="0" smtClean="0">
              <a:latin typeface="Segoe UI Light" panose="020B0502040204020203" pitchFamily="34" charset="0"/>
              <a:cs typeface="Segoe UI Light" panose="020B0502040204020203" pitchFamily="34" charset="0"/>
            </a:endParaRPr>
          </a:p>
          <a:p>
            <a:pPr algn="just"/>
            <a:endParaRPr lang="en-US" sz="1200" dirty="0">
              <a:latin typeface="Segoe UI Light" panose="020B0502040204020203" pitchFamily="34" charset="0"/>
              <a:cs typeface="Segoe UI Light" panose="020B0502040204020203" pitchFamily="34" charset="0"/>
            </a:endParaRPr>
          </a:p>
          <a:p>
            <a:pPr algn="just"/>
            <a:r>
              <a:rPr lang="en-US" sz="1200" dirty="0">
                <a:latin typeface="Segoe UI Light" panose="020B0502040204020203" pitchFamily="34" charset="0"/>
                <a:cs typeface="Segoe UI Light" panose="020B0502040204020203" pitchFamily="34" charset="0"/>
              </a:rPr>
              <a:t>The Indian and Danish government initiated a government-to-government partnership in 2018 within offshore wind power to collaborate on developing the Indian offshore wind industry. The Indian partners are Ministry of New and Renewable Energy, the National Institute of Wind Energy, while the Danish partners are the Ministry of Climate, Energy and Utilities and the Danish Energy Agency (DEA). Through the partnership, the joint Indo-Danish Centre of Excellence for Offshore Wind and Renewable Energy was developed and was inaugurated by Honorable Minister R.K. Singh and Honorable Minister Dan Jørgensen on </a:t>
            </a:r>
            <a:r>
              <a:rPr lang="en-US" sz="1200" dirty="0" smtClean="0">
                <a:latin typeface="Segoe UI Light" panose="020B0502040204020203" pitchFamily="34" charset="0"/>
                <a:cs typeface="Segoe UI Light" panose="020B0502040204020203" pitchFamily="34" charset="0"/>
              </a:rPr>
              <a:t>9</a:t>
            </a:r>
            <a:r>
              <a:rPr lang="en-US" sz="1200" baseline="30000" dirty="0" smtClean="0">
                <a:latin typeface="Segoe UI Light" panose="020B0502040204020203" pitchFamily="34" charset="0"/>
                <a:cs typeface="Segoe UI Light" panose="020B0502040204020203" pitchFamily="34" charset="0"/>
              </a:rPr>
              <a:t>th</a:t>
            </a:r>
            <a:r>
              <a:rPr lang="en-US" sz="1200" dirty="0" smtClean="0">
                <a:latin typeface="Segoe UI Light" panose="020B0502040204020203" pitchFamily="34" charset="0"/>
                <a:cs typeface="Segoe UI Light" panose="020B0502040204020203" pitchFamily="34" charset="0"/>
              </a:rPr>
              <a:t> September </a:t>
            </a:r>
            <a:r>
              <a:rPr lang="en-US" sz="1200" dirty="0">
                <a:latin typeface="Segoe UI Light" panose="020B0502040204020203" pitchFamily="34" charset="0"/>
                <a:cs typeface="Segoe UI Light" panose="020B0502040204020203" pitchFamily="34" charset="0"/>
              </a:rPr>
              <a:t>2021.</a:t>
            </a:r>
          </a:p>
          <a:p>
            <a:pPr algn="just"/>
            <a:endParaRPr lang="en-US" sz="1200" dirty="0">
              <a:latin typeface="Segoe UI Light" panose="020B0502040204020203" pitchFamily="34" charset="0"/>
              <a:cs typeface="Segoe UI Light" panose="020B0502040204020203" pitchFamily="34" charset="0"/>
            </a:endParaRPr>
          </a:p>
          <a:p>
            <a:pPr algn="just"/>
            <a:r>
              <a:rPr lang="en-US" sz="1200" dirty="0">
                <a:latin typeface="Segoe UI Light" panose="020B0502040204020203" pitchFamily="34" charset="0"/>
                <a:cs typeface="Segoe UI Light" panose="020B0502040204020203" pitchFamily="34" charset="0"/>
              </a:rPr>
              <a:t>The knowledge acquired and lessons learned during the development of wind power in Denmark for more than 25 years, in particular offshore wind power, can be valuable to the Indian government in establishing and expanding the country’s offshore wind sector and enabling it to achieve its renewable energy goals. Therefore, the National Institute of Wind energy has expressed a strong desire to gain value from the Danish experience and draw lessons learned from the planning and operation of Denmark’s Offshore Wind Test Center Østerild</a:t>
            </a:r>
            <a:r>
              <a:rPr lang="en-US" sz="1200" dirty="0" smtClean="0">
                <a:latin typeface="Segoe UI Light" panose="020B0502040204020203" pitchFamily="34" charset="0"/>
                <a:cs typeface="Segoe UI Light" panose="020B0502040204020203" pitchFamily="34" charset="0"/>
              </a:rPr>
              <a:t>. The </a:t>
            </a:r>
            <a:r>
              <a:rPr lang="en-US" sz="1200" dirty="0">
                <a:latin typeface="Segoe UI Light" panose="020B0502040204020203" pitchFamily="34" charset="0"/>
                <a:cs typeface="Segoe UI Light" panose="020B0502040204020203" pitchFamily="34" charset="0"/>
              </a:rPr>
              <a:t>Technical University of Denmark - Wind Energy is responsible for the operation and maintenance of the centre. The operation of the test centre is done in close cooperation with industry and authorities. </a:t>
            </a:r>
          </a:p>
          <a:p>
            <a:pPr algn="just"/>
            <a:endParaRPr lang="en-US" sz="1200" dirty="0">
              <a:latin typeface="Segoe UI Light" panose="020B0502040204020203" pitchFamily="34" charset="0"/>
              <a:cs typeface="Segoe UI Light" panose="020B0502040204020203" pitchFamily="34" charset="0"/>
            </a:endParaRPr>
          </a:p>
          <a:p>
            <a:pPr algn="just"/>
            <a:r>
              <a:rPr lang="en-US" sz="1200" dirty="0">
                <a:latin typeface="Segoe UI Light" panose="020B0502040204020203" pitchFamily="34" charset="0"/>
                <a:cs typeface="Segoe UI Light" panose="020B0502040204020203" pitchFamily="34" charset="0"/>
              </a:rPr>
              <a:t>For defining the full scope and objective of the National Test Centre for Offshore Wind Turbines at Dhanuskodi, the National Institute of Wind Energy has launched a questionnaire survey to know the views of all Stakeholders in the Offshore Wind Energy Development in India with respect to availing services related Testing and Certification of Wind engineering assets by using the facility to be developed at Dhanuskodi</a:t>
            </a:r>
            <a:r>
              <a:rPr lang="en-US" sz="1200" dirty="0" smtClean="0">
                <a:latin typeface="Segoe UI Light" panose="020B0502040204020203" pitchFamily="34" charset="0"/>
                <a:cs typeface="Segoe UI Light" panose="020B0502040204020203" pitchFamily="34" charset="0"/>
              </a:rPr>
              <a:t>.</a:t>
            </a:r>
            <a:endParaRPr lang="en-US" sz="12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344281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Version 1">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TotalTime>
  <Words>1164</Words>
  <Application>Microsoft Office PowerPoint</Application>
  <PresentationFormat>A4-papir (210 x 297 mm)</PresentationFormat>
  <Paragraphs>112</Paragraphs>
  <Slides>3</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3</vt:i4>
      </vt:variant>
    </vt:vector>
  </HeadingPairs>
  <TitlesOfParts>
    <vt:vector size="10" baseType="lpstr">
      <vt:lpstr>Arial</vt:lpstr>
      <vt:lpstr>Calibri</vt:lpstr>
      <vt:lpstr>Neue Haas Unica Pro Thin</vt:lpstr>
      <vt:lpstr>Segoe UI</vt:lpstr>
      <vt:lpstr>Segoe UI Light</vt:lpstr>
      <vt:lpstr>Segoe UI Semibold</vt:lpstr>
      <vt:lpstr>Version 1</vt:lpstr>
      <vt:lpstr>PowerPoint-præsentation</vt:lpstr>
      <vt:lpstr>PowerPoint-præsentation</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Eva Weise</dc:creator>
  <cp:lastModifiedBy>Simon Engfred Larsen</cp:lastModifiedBy>
  <cp:revision>25</cp:revision>
  <dcterms:created xsi:type="dcterms:W3CDTF">2021-05-03T08:00:51Z</dcterms:created>
  <dcterms:modified xsi:type="dcterms:W3CDTF">2022-09-27T11:09:01Z</dcterms:modified>
</cp:coreProperties>
</file>